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Nuni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57D653-6FEC-4C38-AFE9-5FC83154FDBC}">
  <a:tblStyle styleId="{7757D653-6FEC-4C38-AFE9-5FC83154FD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Nunito-bold.fntdata"/><Relationship Id="rId12" Type="http://schemas.openxmlformats.org/officeDocument/2006/relationships/slide" Target="slides/slide5.xml"/><Relationship Id="rId56" Type="http://schemas.openxmlformats.org/officeDocument/2006/relationships/font" Target="fonts/Nunito-regular.fntdata"/><Relationship Id="rId15" Type="http://schemas.openxmlformats.org/officeDocument/2006/relationships/slide" Target="slides/slide8.xml"/><Relationship Id="rId59" Type="http://schemas.openxmlformats.org/officeDocument/2006/relationships/font" Target="fonts/Nunito-boldItalic.fntdata"/><Relationship Id="rId14" Type="http://schemas.openxmlformats.org/officeDocument/2006/relationships/slide" Target="slides/slide7.xml"/><Relationship Id="rId58" Type="http://schemas.openxmlformats.org/officeDocument/2006/relationships/font" Target="fonts/Nuni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419878cfe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419878cfe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419878cfe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419878cfe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419878cf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419878cf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419878cfe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419878cfe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2907bc2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2907bc2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cec11ca0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cec11ca0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419878cfe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419878cfe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2907bc2e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2907bc2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f419878cfe_1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f419878cfe_1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419878cfe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419878cfe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419878cfe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419878cfe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419878c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419878c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cec11ca0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cec11ca0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21b1d19be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21b1d19be_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419878cfe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419878cfe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419878cfe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419878cfe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419878cfe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419878cfe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21b1d19be_9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321b1d19be_9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419878cfe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f419878cfe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419878cfe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419878cfe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321b1d19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321b1d19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419878cfe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419878cfe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cec11ca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cec11ca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419878cfe_1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419878cfe_1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419878cfe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419878cfe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21b1d19be_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21b1d19be_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419878cfe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419878cfe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21b1d19be_9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21b1d19be_9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419878cfe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419878cfe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419878cfe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419878cfe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cec11ca0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1cec11ca0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cec11ca0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cec11ca0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1cec11ca0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1cec11ca0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cec11ca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cec11ca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32907bc2e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32907bc2e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32907bc2e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32907bc2e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cec85ce0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cec85ce0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31679eece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31679eece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31679eece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31679eece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1679eec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31679eec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2fd8ab81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2fd8ab81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419878cfe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f419878cfe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419878cfe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f419878cfe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cec11ca0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cec11ca0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21b1d19be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21b1d19be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cec11ca04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cec11ca04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cec11ca0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cec11ca0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cec85ce0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cec85ce0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0" name="Google Shape;80;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81" name="Google Shape;81;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82"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93" name="Google Shape;93;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94"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0" name="Google Shape;100;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0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7" name="Google Shape;107;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8" name="Google Shape;108;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1.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6.png"/><Relationship Id="rId6" Type="http://schemas.openxmlformats.org/officeDocument/2006/relationships/image" Target="../media/image30.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www.bilibili.com/video/BV1Bh411q7kx/" TargetMode="External"/><Relationship Id="rId4" Type="http://schemas.openxmlformats.org/officeDocument/2006/relationships/hyperlink" Target="https://www.bilibili.com/video/BV1V3411r7qb/" TargetMode="External"/><Relationship Id="rId5" Type="http://schemas.openxmlformats.org/officeDocument/2006/relationships/hyperlink" Target="https://www.youtube.com/watch?v=Ka6Es9A5v_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EdgeGallery MECM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title"/>
          </p:nvPr>
        </p:nvSpPr>
        <p:spPr>
          <a:xfrm>
            <a:off x="241250" y="10317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App Docker Image Sync Flow </a:t>
            </a:r>
            <a:r>
              <a:rPr b="1" lang="en" sz="1733">
                <a:solidFill>
                  <a:srgbClr val="1155CC"/>
                </a:solidFill>
              </a:rPr>
              <a:t>(From App Store Repo to MECM Repo)</a:t>
            </a:r>
            <a:endParaRPr sz="4533"/>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366" name="Google Shape;366;p34"/>
          <p:cNvPicPr preferRelativeResize="0"/>
          <p:nvPr/>
        </p:nvPicPr>
        <p:blipFill>
          <a:blip r:embed="rId3">
            <a:alphaModFix/>
          </a:blip>
          <a:stretch>
            <a:fillRect/>
          </a:stretch>
        </p:blipFill>
        <p:spPr>
          <a:xfrm>
            <a:off x="1347350" y="800825"/>
            <a:ext cx="6076950" cy="3743325"/>
          </a:xfrm>
          <a:prstGeom prst="rect">
            <a:avLst/>
          </a:prstGeom>
          <a:noFill/>
          <a:ln>
            <a:noFill/>
          </a:ln>
        </p:spPr>
      </p:pic>
      <p:sp>
        <p:nvSpPr>
          <p:cNvPr id="367" name="Google Shape;367;p34"/>
          <p:cNvSpPr txBox="1"/>
          <p:nvPr/>
        </p:nvSpPr>
        <p:spPr>
          <a:xfrm>
            <a:off x="4008760" y="1747525"/>
            <a:ext cx="21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8759"/>
                </a:solidFill>
                <a:highlight>
                  <a:srgbClr val="2B2B2B"/>
                </a:highlight>
                <a:latin typeface="Courier New"/>
                <a:ea typeface="Courier New"/>
                <a:cs typeface="Courier New"/>
                <a:sym typeface="Courier New"/>
              </a:rPr>
              <a:t>/mec/appstore/v1/apps/</a:t>
            </a:r>
            <a:r>
              <a:rPr lang="en" sz="700">
                <a:solidFill>
                  <a:srgbClr val="A9B7C6"/>
                </a:solidFill>
                <a:highlight>
                  <a:srgbClr val="2B2B2B"/>
                </a:highlight>
                <a:latin typeface="Courier New"/>
                <a:ea typeface="Courier New"/>
                <a:cs typeface="Courier New"/>
                <a:sym typeface="Courier New"/>
              </a:rPr>
              <a:t>appId/packages</a:t>
            </a:r>
            <a:endParaRPr sz="7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6A8759"/>
              </a:solidFill>
              <a:highlight>
                <a:srgbClr val="2B2B2B"/>
              </a:highlight>
              <a:latin typeface="Courier New"/>
              <a:ea typeface="Courier New"/>
              <a:cs typeface="Courier New"/>
              <a:sym typeface="Courier New"/>
            </a:endParaRPr>
          </a:p>
        </p:txBody>
      </p:sp>
      <p:sp>
        <p:nvSpPr>
          <p:cNvPr id="368" name="Google Shape;368;p34"/>
          <p:cNvSpPr txBox="1"/>
          <p:nvPr/>
        </p:nvSpPr>
        <p:spPr>
          <a:xfrm>
            <a:off x="4007604" y="1640200"/>
            <a:ext cx="193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8759"/>
                </a:solidFill>
                <a:highlight>
                  <a:srgbClr val="2B2B2B"/>
                </a:highlight>
                <a:latin typeface="Courier New"/>
                <a:ea typeface="Courier New"/>
                <a:cs typeface="Courier New"/>
                <a:sym typeface="Courier New"/>
              </a:rPr>
              <a:t>/mec/appstore/v1/apps</a:t>
            </a:r>
            <a:endParaRPr sz="700">
              <a:solidFill>
                <a:srgbClr val="6A8759"/>
              </a:solidFill>
              <a:highlight>
                <a:srgbClr val="2B2B2B"/>
              </a:highlight>
              <a:latin typeface="Courier New"/>
              <a:ea typeface="Courier New"/>
              <a:cs typeface="Courier New"/>
              <a:sym typeface="Courier New"/>
            </a:endParaRPr>
          </a:p>
        </p:txBody>
      </p:sp>
      <p:sp>
        <p:nvSpPr>
          <p:cNvPr id="369" name="Google Shape;369;p34"/>
          <p:cNvSpPr txBox="1"/>
          <p:nvPr/>
        </p:nvSpPr>
        <p:spPr>
          <a:xfrm>
            <a:off x="1956975" y="1870181"/>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8759"/>
                </a:solidFill>
                <a:highlight>
                  <a:srgbClr val="2B2B2B"/>
                </a:highlight>
                <a:latin typeface="Courier New"/>
                <a:ea typeface="Courier New"/>
                <a:cs typeface="Courier New"/>
                <a:sym typeface="Courier New"/>
              </a:rPr>
              <a:t>/apps/info/appstores/{appstore_ip}</a:t>
            </a:r>
            <a:endParaRPr sz="700">
              <a:solidFill>
                <a:srgbClr val="6A8759"/>
              </a:solidFill>
              <a:highlight>
                <a:srgbClr val="2B2B2B"/>
              </a:highlight>
              <a:latin typeface="Courier New"/>
              <a:ea typeface="Courier New"/>
              <a:cs typeface="Courier New"/>
              <a:sym typeface="Courier New"/>
            </a:endParaRPr>
          </a:p>
        </p:txBody>
      </p:sp>
      <p:sp>
        <p:nvSpPr>
          <p:cNvPr id="370" name="Google Shape;370;p34"/>
          <p:cNvSpPr/>
          <p:nvPr/>
        </p:nvSpPr>
        <p:spPr>
          <a:xfrm>
            <a:off x="3046700" y="1193800"/>
            <a:ext cx="900300" cy="446400"/>
          </a:xfrm>
          <a:prstGeom prst="wedgeRectCallout">
            <a:avLst>
              <a:gd fmla="val 54349" name="adj1"/>
              <a:gd fmla="val 1180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Get AppStore Info from Inventory</a:t>
            </a:r>
            <a:endParaRPr sz="800"/>
          </a:p>
        </p:txBody>
      </p:sp>
      <p:sp>
        <p:nvSpPr>
          <p:cNvPr id="371" name="Google Shape;371;p34"/>
          <p:cNvSpPr txBox="1"/>
          <p:nvPr/>
        </p:nvSpPr>
        <p:spPr>
          <a:xfrm>
            <a:off x="2602551" y="2133875"/>
            <a:ext cx="99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a:t>
            </a:r>
            <a:r>
              <a:rPr lang="en" sz="800"/>
              <a:t>ith AppID +  PackageId)</a:t>
            </a:r>
            <a:endParaRPr sz="800"/>
          </a:p>
        </p:txBody>
      </p:sp>
      <p:sp>
        <p:nvSpPr>
          <p:cNvPr id="372" name="Google Shape;372;p34"/>
          <p:cNvSpPr txBox="1"/>
          <p:nvPr/>
        </p:nvSpPr>
        <p:spPr>
          <a:xfrm>
            <a:off x="1956975" y="2769575"/>
            <a:ext cx="145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(with AppID +  PackageId)</a:t>
            </a:r>
            <a:endParaRPr sz="800"/>
          </a:p>
        </p:txBody>
      </p:sp>
      <p:sp>
        <p:nvSpPr>
          <p:cNvPr id="373" name="Google Shape;373;p34"/>
          <p:cNvSpPr txBox="1"/>
          <p:nvPr/>
        </p:nvSpPr>
        <p:spPr>
          <a:xfrm>
            <a:off x="2189775" y="2667540"/>
            <a:ext cx="99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/apps/sync</a:t>
            </a:r>
            <a:endParaRPr sz="800">
              <a:solidFill>
                <a:srgbClr val="6A8759"/>
              </a:solidFill>
              <a:highlight>
                <a:srgbClr val="2B2B2B"/>
              </a:highlight>
              <a:latin typeface="Courier New"/>
              <a:ea typeface="Courier New"/>
              <a:cs typeface="Courier New"/>
              <a:sym typeface="Courier New"/>
            </a:endParaRPr>
          </a:p>
        </p:txBody>
      </p:sp>
      <p:sp>
        <p:nvSpPr>
          <p:cNvPr id="374" name="Google Shape;374;p34"/>
          <p:cNvSpPr txBox="1"/>
          <p:nvPr/>
        </p:nvSpPr>
        <p:spPr>
          <a:xfrm>
            <a:off x="1751000" y="39082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8759"/>
                </a:solidFill>
                <a:highlight>
                  <a:srgbClr val="2B2B2B"/>
                </a:highlight>
                <a:latin typeface="Courier New"/>
                <a:ea typeface="Courier New"/>
                <a:cs typeface="Courier New"/>
                <a:sym typeface="Courier New"/>
              </a:rPr>
              <a:t>/tenants/{tenant_id}/packages</a:t>
            </a:r>
            <a:endParaRPr sz="700">
              <a:solidFill>
                <a:srgbClr val="6A8759"/>
              </a:solidFill>
              <a:highlight>
                <a:srgbClr val="2B2B2B"/>
              </a:highlight>
              <a:latin typeface="Courier New"/>
              <a:ea typeface="Courier New"/>
              <a:cs typeface="Courier New"/>
              <a:sym typeface="Courier New"/>
            </a:endParaRPr>
          </a:p>
        </p:txBody>
      </p:sp>
      <p:sp>
        <p:nvSpPr>
          <p:cNvPr id="375" name="Google Shape;375;p34"/>
          <p:cNvSpPr txBox="1"/>
          <p:nvPr/>
        </p:nvSpPr>
        <p:spPr>
          <a:xfrm>
            <a:off x="1956975" y="4033660"/>
            <a:ext cx="145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(with AppID +  PackageId)</a:t>
            </a:r>
            <a:endParaRPr sz="800"/>
          </a:p>
          <a:p>
            <a:pPr indent="0" lvl="0" marL="0" rtl="0" algn="l">
              <a:spcBef>
                <a:spcPts val="0"/>
              </a:spcBef>
              <a:spcAft>
                <a:spcPts val="0"/>
              </a:spcAft>
              <a:buNone/>
            </a:pPr>
            <a:r>
              <a:rPr lang="en" sz="800"/>
              <a:t>&amp; </a:t>
            </a:r>
            <a:endParaRPr sz="800"/>
          </a:p>
          <a:p>
            <a:pPr indent="0" lvl="0" marL="0" rtl="0" algn="l">
              <a:spcBef>
                <a:spcPts val="0"/>
              </a:spcBef>
              <a:spcAft>
                <a:spcPts val="0"/>
              </a:spcAft>
              <a:buNone/>
            </a:pPr>
            <a:r>
              <a:rPr b="1" lang="en" sz="800"/>
              <a:t>(HOST_IP List)</a:t>
            </a:r>
            <a:endParaRPr b="1" sz="800"/>
          </a:p>
        </p:txBody>
      </p:sp>
      <p:sp>
        <p:nvSpPr>
          <p:cNvPr id="376" name="Google Shape;376;p34"/>
          <p:cNvSpPr txBox="1"/>
          <p:nvPr/>
        </p:nvSpPr>
        <p:spPr>
          <a:xfrm>
            <a:off x="752875" y="1715800"/>
            <a:ext cx="11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Package Synchronization</a:t>
            </a:r>
            <a:endParaRPr sz="1000"/>
          </a:p>
        </p:txBody>
      </p:sp>
      <p:cxnSp>
        <p:nvCxnSpPr>
          <p:cNvPr id="377" name="Google Shape;377;p34"/>
          <p:cNvCxnSpPr/>
          <p:nvPr/>
        </p:nvCxnSpPr>
        <p:spPr>
          <a:xfrm>
            <a:off x="3993975" y="4498150"/>
            <a:ext cx="1753800" cy="156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34"/>
          <p:cNvSpPr txBox="1"/>
          <p:nvPr/>
        </p:nvSpPr>
        <p:spPr>
          <a:xfrm>
            <a:off x="3899450" y="4453200"/>
            <a:ext cx="223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Find MEPMs corresponding to host ips and onboard it to them</a:t>
            </a:r>
            <a:endParaRPr b="1" sz="900"/>
          </a:p>
        </p:txBody>
      </p:sp>
      <p:sp>
        <p:nvSpPr>
          <p:cNvPr id="379" name="Google Shape;379;p34"/>
          <p:cNvSpPr txBox="1"/>
          <p:nvPr/>
        </p:nvSpPr>
        <p:spPr>
          <a:xfrm>
            <a:off x="813450" y="1295650"/>
            <a:ext cx="99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Pre-Requisite</a:t>
            </a:r>
            <a:endParaRPr sz="1000"/>
          </a:p>
        </p:txBody>
      </p:sp>
      <p:sp>
        <p:nvSpPr>
          <p:cNvPr id="380" name="Google Shape;380;p34"/>
          <p:cNvSpPr txBox="1"/>
          <p:nvPr/>
        </p:nvSpPr>
        <p:spPr>
          <a:xfrm>
            <a:off x="981475" y="3697000"/>
            <a:ext cx="90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Package Distribution</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nvSpPr>
        <p:spPr>
          <a:xfrm>
            <a:off x="25975" y="25975"/>
            <a:ext cx="520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EdgeGallery Package</a:t>
            </a:r>
            <a:endParaRPr b="1" sz="2400"/>
          </a:p>
        </p:txBody>
      </p:sp>
      <p:sp>
        <p:nvSpPr>
          <p:cNvPr id="386" name="Google Shape;386;p35"/>
          <p:cNvSpPr txBox="1"/>
          <p:nvPr/>
        </p:nvSpPr>
        <p:spPr>
          <a:xfrm>
            <a:off x="3517850" y="237625"/>
            <a:ext cx="119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Package (CSAR)</a:t>
            </a:r>
            <a:endParaRPr sz="1000"/>
          </a:p>
        </p:txBody>
      </p:sp>
      <p:pic>
        <p:nvPicPr>
          <p:cNvPr id="387" name="Google Shape;387;p35"/>
          <p:cNvPicPr preferRelativeResize="0"/>
          <p:nvPr/>
        </p:nvPicPr>
        <p:blipFill>
          <a:blip r:embed="rId3">
            <a:alphaModFix/>
          </a:blip>
          <a:stretch>
            <a:fillRect/>
          </a:stretch>
        </p:blipFill>
        <p:spPr>
          <a:xfrm>
            <a:off x="6298250" y="240700"/>
            <a:ext cx="2775649" cy="2464400"/>
          </a:xfrm>
          <a:prstGeom prst="rect">
            <a:avLst/>
          </a:prstGeom>
          <a:noFill/>
          <a:ln>
            <a:noFill/>
          </a:ln>
        </p:spPr>
      </p:pic>
      <p:sp>
        <p:nvSpPr>
          <p:cNvPr id="388" name="Google Shape;388;p35"/>
          <p:cNvSpPr txBox="1"/>
          <p:nvPr/>
        </p:nvSpPr>
        <p:spPr>
          <a:xfrm>
            <a:off x="6298250" y="-29525"/>
            <a:ext cx="280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Manifest File:</a:t>
            </a:r>
            <a:r>
              <a:rPr lang="en" sz="900"/>
              <a:t> Metadata Information</a:t>
            </a:r>
            <a:endParaRPr sz="900"/>
          </a:p>
        </p:txBody>
      </p:sp>
      <p:pic>
        <p:nvPicPr>
          <p:cNvPr id="389" name="Google Shape;389;p35"/>
          <p:cNvPicPr preferRelativeResize="0"/>
          <p:nvPr/>
        </p:nvPicPr>
        <p:blipFill>
          <a:blip r:embed="rId4">
            <a:alphaModFix/>
          </a:blip>
          <a:stretch>
            <a:fillRect/>
          </a:stretch>
        </p:blipFill>
        <p:spPr>
          <a:xfrm>
            <a:off x="4343325" y="1148275"/>
            <a:ext cx="1151775" cy="230350"/>
          </a:xfrm>
          <a:prstGeom prst="rect">
            <a:avLst/>
          </a:prstGeom>
          <a:noFill/>
          <a:ln>
            <a:noFill/>
          </a:ln>
        </p:spPr>
      </p:pic>
      <p:sp>
        <p:nvSpPr>
          <p:cNvPr id="390" name="Google Shape;390;p35"/>
          <p:cNvSpPr txBox="1"/>
          <p:nvPr/>
        </p:nvSpPr>
        <p:spPr>
          <a:xfrm>
            <a:off x="-34375" y="992975"/>
            <a:ext cx="3208500" cy="41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"id": "9386590c-312f-4d95-a2a3-be924b8c8b6d",</a:t>
            </a:r>
            <a:endParaRPr sz="700"/>
          </a:p>
          <a:p>
            <a:pPr indent="0" lvl="0" marL="0" rtl="0" algn="l">
              <a:spcBef>
                <a:spcPts val="0"/>
              </a:spcBef>
              <a:spcAft>
                <a:spcPts val="0"/>
              </a:spcAft>
              <a:buNone/>
            </a:pPr>
            <a:r>
              <a:rPr lang="en" sz="700"/>
              <a:t>	"</a:t>
            </a:r>
            <a:r>
              <a:rPr b="1" lang="en" sz="700"/>
              <a:t>name</a:t>
            </a:r>
            <a:r>
              <a:rPr lang="en" sz="700"/>
              <a:t>": "face_recognition_app",</a:t>
            </a:r>
            <a:endParaRPr sz="700"/>
          </a:p>
          <a:p>
            <a:pPr indent="0" lvl="0" marL="0" rtl="0" algn="l">
              <a:spcBef>
                <a:spcPts val="0"/>
              </a:spcBef>
              <a:spcAft>
                <a:spcPts val="0"/>
              </a:spcAft>
              <a:buNone/>
            </a:pPr>
            <a:r>
              <a:rPr lang="en" sz="700"/>
              <a:t>	"version": "v1.4",</a:t>
            </a:r>
            <a:endParaRPr sz="700"/>
          </a:p>
          <a:p>
            <a:pPr indent="0" lvl="0" marL="0" rtl="0" algn="l">
              <a:spcBef>
                <a:spcPts val="0"/>
              </a:spcBef>
              <a:spcAft>
                <a:spcPts val="0"/>
              </a:spcAft>
              <a:buNone/>
            </a:pPr>
            <a:r>
              <a:rPr lang="en" sz="700"/>
              <a:t>	"checksum": "2",</a:t>
            </a:r>
            <a:endParaRPr sz="700"/>
          </a:p>
          <a:p>
            <a:pPr indent="0" lvl="0" marL="0" rtl="0" algn="l">
              <a:spcBef>
                <a:spcPts val="0"/>
              </a:spcBef>
              <a:spcAft>
                <a:spcPts val="0"/>
              </a:spcAft>
              <a:buNone/>
            </a:pPr>
            <a:r>
              <a:rPr lang="en" sz="700"/>
              <a:t>	"containerFormat": "bare",</a:t>
            </a:r>
            <a:endParaRPr sz="700"/>
          </a:p>
          <a:p>
            <a:pPr indent="0" lvl="0" marL="0" rtl="0" algn="l">
              <a:spcBef>
                <a:spcPts val="0"/>
              </a:spcBef>
              <a:spcAft>
                <a:spcPts val="0"/>
              </a:spcAft>
              <a:buNone/>
            </a:pPr>
            <a:r>
              <a:rPr lang="en" sz="700"/>
              <a:t>	"diskFormat": "raw",</a:t>
            </a:r>
            <a:endParaRPr sz="700"/>
          </a:p>
          <a:p>
            <a:pPr indent="0" lvl="0" marL="0" rtl="0" algn="l">
              <a:spcBef>
                <a:spcPts val="0"/>
              </a:spcBef>
              <a:spcAft>
                <a:spcPts val="0"/>
              </a:spcAft>
              <a:buNone/>
            </a:pPr>
            <a:r>
              <a:rPr lang="en" sz="700"/>
              <a:t>	"minDisk": 3,</a:t>
            </a:r>
            <a:endParaRPr sz="700"/>
          </a:p>
          <a:p>
            <a:pPr indent="0" lvl="0" marL="0" rtl="0" algn="l">
              <a:spcBef>
                <a:spcPts val="0"/>
              </a:spcBef>
              <a:spcAft>
                <a:spcPts val="0"/>
              </a:spcAft>
              <a:buNone/>
            </a:pPr>
            <a:r>
              <a:rPr lang="en" sz="700"/>
              <a:t>	"minRam": 6,</a:t>
            </a:r>
            <a:endParaRPr sz="700"/>
          </a:p>
          <a:p>
            <a:pPr indent="0" lvl="0" marL="0" rtl="0" algn="l">
              <a:spcBef>
                <a:spcPts val="0"/>
              </a:spcBef>
              <a:spcAft>
                <a:spcPts val="0"/>
              </a:spcAft>
              <a:buNone/>
            </a:pPr>
            <a:r>
              <a:rPr lang="en" sz="700"/>
              <a:t>	"architecture": "X86",</a:t>
            </a:r>
            <a:endParaRPr sz="700"/>
          </a:p>
          <a:p>
            <a:pPr indent="0" lvl="0" marL="0" rtl="0" algn="l">
              <a:spcBef>
                <a:spcPts val="0"/>
              </a:spcBef>
              <a:spcAft>
                <a:spcPts val="0"/>
              </a:spcAft>
              <a:buNone/>
            </a:pPr>
            <a:r>
              <a:rPr lang="en" sz="700"/>
              <a:t>	"size": 688390,</a:t>
            </a:r>
            <a:endParaRPr sz="700"/>
          </a:p>
          <a:p>
            <a:pPr indent="0" lvl="0" marL="0" rtl="0" algn="l">
              <a:spcBef>
                <a:spcPts val="0"/>
              </a:spcBef>
              <a:spcAft>
                <a:spcPts val="0"/>
              </a:spcAft>
              <a:buNone/>
            </a:pPr>
            <a:r>
              <a:rPr lang="en" sz="700"/>
              <a:t>	"</a:t>
            </a:r>
            <a:r>
              <a:rPr b="1" lang="en" sz="700"/>
              <a:t>swImage</a:t>
            </a:r>
            <a:r>
              <a:rPr lang="en" sz="700"/>
              <a:t>": "192.168.17.30/developer/face_recognition_app:v1.4",</a:t>
            </a:r>
            <a:endParaRPr sz="700"/>
          </a:p>
          <a:p>
            <a:pPr indent="0" lvl="0" marL="0" rtl="0" algn="l">
              <a:spcBef>
                <a:spcPts val="0"/>
              </a:spcBef>
              <a:spcAft>
                <a:spcPts val="0"/>
              </a:spcAft>
              <a:buNone/>
            </a:pPr>
            <a:r>
              <a:rPr lang="en" sz="700"/>
              <a:t>	"hw_scsi_model": "virtio-scsi",</a:t>
            </a:r>
            <a:endParaRPr sz="700"/>
          </a:p>
          <a:p>
            <a:pPr indent="0" lvl="0" marL="0" rtl="0" algn="l">
              <a:spcBef>
                <a:spcPts val="0"/>
              </a:spcBef>
              <a:spcAft>
                <a:spcPts val="0"/>
              </a:spcAft>
              <a:buNone/>
            </a:pPr>
            <a:r>
              <a:rPr lang="en" sz="700"/>
              <a:t>	"hw_disk_bus": "virtio",</a:t>
            </a:r>
            <a:endParaRPr sz="700"/>
          </a:p>
          <a:p>
            <a:pPr indent="0" lvl="0" marL="0" rtl="0" algn="l">
              <a:spcBef>
                <a:spcPts val="0"/>
              </a:spcBef>
              <a:spcAft>
                <a:spcPts val="0"/>
              </a:spcAft>
              <a:buNone/>
            </a:pPr>
            <a:r>
              <a:rPr lang="en" sz="700"/>
              <a:t>	"operatingSystem": "linux",</a:t>
            </a:r>
            <a:endParaRPr sz="700"/>
          </a:p>
          <a:p>
            <a:pPr indent="0" lvl="0" marL="0" rtl="0" algn="l">
              <a:spcBef>
                <a:spcPts val="0"/>
              </a:spcBef>
              <a:spcAft>
                <a:spcPts val="0"/>
              </a:spcAft>
              <a:buNone/>
            </a:pPr>
            <a:r>
              <a:rPr lang="en" sz="700"/>
              <a:t>	"supportedVirtualisationEnvironment": "linux"</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"id": "4c155d49-8362-41c9-9b8f-c6f74cee6581",</a:t>
            </a:r>
            <a:endParaRPr sz="700"/>
          </a:p>
          <a:p>
            <a:pPr indent="0" lvl="0" marL="0" rtl="0" algn="l">
              <a:spcBef>
                <a:spcPts val="0"/>
              </a:spcBef>
              <a:spcAft>
                <a:spcPts val="0"/>
              </a:spcAft>
              <a:buNone/>
            </a:pPr>
            <a:r>
              <a:rPr lang="en" sz="700"/>
              <a:t>	"name": "postgres",</a:t>
            </a:r>
            <a:endParaRPr sz="700"/>
          </a:p>
          <a:p>
            <a:pPr indent="0" lvl="0" marL="0" rtl="0" algn="l">
              <a:spcBef>
                <a:spcPts val="0"/>
              </a:spcBef>
              <a:spcAft>
                <a:spcPts val="0"/>
              </a:spcAft>
              <a:buNone/>
            </a:pPr>
            <a:r>
              <a:rPr lang="en" sz="700"/>
              <a:t>	"version": "9.6.15",</a:t>
            </a:r>
            <a:endParaRPr sz="700"/>
          </a:p>
          <a:p>
            <a:pPr indent="0" lvl="0" marL="0" rtl="0" algn="l">
              <a:spcBef>
                <a:spcPts val="0"/>
              </a:spcBef>
              <a:spcAft>
                <a:spcPts val="0"/>
              </a:spcAft>
              <a:buNone/>
            </a:pPr>
            <a:r>
              <a:rPr lang="en" sz="700"/>
              <a:t>	"checksum": "2",</a:t>
            </a:r>
            <a:endParaRPr sz="700"/>
          </a:p>
          <a:p>
            <a:pPr indent="0" lvl="0" marL="0" rtl="0" algn="l">
              <a:spcBef>
                <a:spcPts val="0"/>
              </a:spcBef>
              <a:spcAft>
                <a:spcPts val="0"/>
              </a:spcAft>
              <a:buNone/>
            </a:pPr>
            <a:r>
              <a:rPr lang="en" sz="700"/>
              <a:t>	"containerFormat": "bare",</a:t>
            </a:r>
            <a:endParaRPr sz="700"/>
          </a:p>
          <a:p>
            <a:pPr indent="0" lvl="0" marL="0" rtl="0" algn="l">
              <a:spcBef>
                <a:spcPts val="0"/>
              </a:spcBef>
              <a:spcAft>
                <a:spcPts val="0"/>
              </a:spcAft>
              <a:buNone/>
            </a:pPr>
            <a:r>
              <a:rPr lang="en" sz="700"/>
              <a:t>	"diskFormat": "raw",</a:t>
            </a:r>
            <a:endParaRPr sz="700"/>
          </a:p>
          <a:p>
            <a:pPr indent="0" lvl="0" marL="0" rtl="0" algn="l">
              <a:spcBef>
                <a:spcPts val="0"/>
              </a:spcBef>
              <a:spcAft>
                <a:spcPts val="0"/>
              </a:spcAft>
              <a:buNone/>
            </a:pPr>
            <a:r>
              <a:rPr lang="en" sz="700"/>
              <a:t>	"minDisk": 3,</a:t>
            </a:r>
            <a:endParaRPr sz="700"/>
          </a:p>
          <a:p>
            <a:pPr indent="0" lvl="0" marL="0" rtl="0" algn="l">
              <a:spcBef>
                <a:spcPts val="0"/>
              </a:spcBef>
              <a:spcAft>
                <a:spcPts val="0"/>
              </a:spcAft>
              <a:buNone/>
            </a:pPr>
            <a:r>
              <a:rPr lang="en" sz="700"/>
              <a:t>	"minRam": 6,</a:t>
            </a:r>
            <a:endParaRPr sz="700"/>
          </a:p>
          <a:p>
            <a:pPr indent="0" lvl="0" marL="0" rtl="0" algn="l">
              <a:spcBef>
                <a:spcPts val="0"/>
              </a:spcBef>
              <a:spcAft>
                <a:spcPts val="0"/>
              </a:spcAft>
              <a:buNone/>
            </a:pPr>
            <a:r>
              <a:rPr lang="en" sz="700"/>
              <a:t>	"architecture": "X86",</a:t>
            </a:r>
            <a:endParaRPr sz="700"/>
          </a:p>
          <a:p>
            <a:pPr indent="0" lvl="0" marL="0" rtl="0" algn="l">
              <a:spcBef>
                <a:spcPts val="0"/>
              </a:spcBef>
              <a:spcAft>
                <a:spcPts val="0"/>
              </a:spcAft>
              <a:buNone/>
            </a:pPr>
            <a:r>
              <a:rPr lang="en" sz="700"/>
              <a:t>	"size": 688390,</a:t>
            </a:r>
            <a:endParaRPr sz="700"/>
          </a:p>
          <a:p>
            <a:pPr indent="0" lvl="0" marL="0" rtl="0" algn="l">
              <a:spcBef>
                <a:spcPts val="0"/>
              </a:spcBef>
              <a:spcAft>
                <a:spcPts val="0"/>
              </a:spcAft>
              <a:buNone/>
            </a:pPr>
            <a:r>
              <a:rPr lang="en" sz="700"/>
              <a:t>	"swImage": "192.168.17.30/developer/postgres:9.6.15",</a:t>
            </a:r>
            <a:endParaRPr sz="700"/>
          </a:p>
          <a:p>
            <a:pPr indent="0" lvl="0" marL="0" rtl="0" algn="l">
              <a:spcBef>
                <a:spcPts val="0"/>
              </a:spcBef>
              <a:spcAft>
                <a:spcPts val="0"/>
              </a:spcAft>
              <a:buNone/>
            </a:pPr>
            <a:r>
              <a:rPr lang="en" sz="700"/>
              <a:t>	"hw_scsi_model": "virtio-scsi",</a:t>
            </a:r>
            <a:endParaRPr sz="700"/>
          </a:p>
          <a:p>
            <a:pPr indent="0" lvl="0" marL="0" rtl="0" algn="l">
              <a:spcBef>
                <a:spcPts val="0"/>
              </a:spcBef>
              <a:spcAft>
                <a:spcPts val="0"/>
              </a:spcAft>
              <a:buNone/>
            </a:pPr>
            <a:r>
              <a:rPr lang="en" sz="700"/>
              <a:t>	"hw_disk_bus": "virtio",</a:t>
            </a:r>
            <a:endParaRPr sz="700"/>
          </a:p>
          <a:p>
            <a:pPr indent="0" lvl="0" marL="0" rtl="0" algn="l">
              <a:spcBef>
                <a:spcPts val="0"/>
              </a:spcBef>
              <a:spcAft>
                <a:spcPts val="0"/>
              </a:spcAft>
              <a:buNone/>
            </a:pPr>
            <a:r>
              <a:rPr lang="en" sz="700"/>
              <a:t>	"operatingSystem": "linux",</a:t>
            </a:r>
            <a:endParaRPr sz="700"/>
          </a:p>
          <a:p>
            <a:pPr indent="0" lvl="0" marL="0" rtl="0" algn="l">
              <a:spcBef>
                <a:spcPts val="0"/>
              </a:spcBef>
              <a:spcAft>
                <a:spcPts val="0"/>
              </a:spcAft>
              <a:buNone/>
            </a:pPr>
            <a:r>
              <a:rPr lang="en" sz="700"/>
              <a:t>	"supportedVirtualisationEnvironment": "linux"</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a:t>
            </a:r>
            <a:endParaRPr sz="700"/>
          </a:p>
        </p:txBody>
      </p:sp>
      <p:sp>
        <p:nvSpPr>
          <p:cNvPr id="391" name="Google Shape;391;p35"/>
          <p:cNvSpPr txBox="1"/>
          <p:nvPr/>
        </p:nvSpPr>
        <p:spPr>
          <a:xfrm>
            <a:off x="41825" y="461575"/>
            <a:ext cx="3945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Image Folder: </a:t>
            </a:r>
            <a:endParaRPr b="1" sz="1100"/>
          </a:p>
          <a:p>
            <a:pPr indent="-298450" lvl="0" marL="457200" rtl="0" algn="l">
              <a:spcBef>
                <a:spcPts val="0"/>
              </a:spcBef>
              <a:spcAft>
                <a:spcPts val="0"/>
              </a:spcAft>
              <a:buSzPts val="1100"/>
              <a:buAutoNum type="arabicPeriod"/>
            </a:pPr>
            <a:r>
              <a:rPr lang="en" sz="1100"/>
              <a:t>Software Image Descriptor</a:t>
            </a:r>
            <a:endParaRPr sz="1100"/>
          </a:p>
          <a:p>
            <a:pPr indent="-298450" lvl="0" marL="457200" rtl="0" algn="l">
              <a:spcBef>
                <a:spcPts val="0"/>
              </a:spcBef>
              <a:spcAft>
                <a:spcPts val="0"/>
              </a:spcAft>
              <a:buSzPts val="1100"/>
              <a:buAutoNum type="arabicPeriod"/>
            </a:pPr>
            <a:r>
              <a:rPr lang="en" sz="1100"/>
              <a:t>Software Image (Optional)</a:t>
            </a:r>
            <a:endParaRPr sz="1100"/>
          </a:p>
        </p:txBody>
      </p:sp>
      <p:pic>
        <p:nvPicPr>
          <p:cNvPr id="392" name="Google Shape;392;p35"/>
          <p:cNvPicPr preferRelativeResize="0"/>
          <p:nvPr/>
        </p:nvPicPr>
        <p:blipFill>
          <a:blip r:embed="rId5">
            <a:alphaModFix/>
          </a:blip>
          <a:stretch>
            <a:fillRect/>
          </a:stretch>
        </p:blipFill>
        <p:spPr>
          <a:xfrm>
            <a:off x="2908225" y="538675"/>
            <a:ext cx="3327551" cy="2287675"/>
          </a:xfrm>
          <a:prstGeom prst="rect">
            <a:avLst/>
          </a:prstGeom>
          <a:noFill/>
          <a:ln>
            <a:noFill/>
          </a:ln>
        </p:spPr>
      </p:pic>
      <p:cxnSp>
        <p:nvCxnSpPr>
          <p:cNvPr id="393" name="Google Shape;393;p35"/>
          <p:cNvCxnSpPr/>
          <p:nvPr/>
        </p:nvCxnSpPr>
        <p:spPr>
          <a:xfrm rot="10800000">
            <a:off x="1961275" y="2383575"/>
            <a:ext cx="1331400" cy="155700"/>
          </a:xfrm>
          <a:prstGeom prst="straightConnector1">
            <a:avLst/>
          </a:prstGeom>
          <a:noFill/>
          <a:ln cap="flat" cmpd="sng" w="9525">
            <a:solidFill>
              <a:srgbClr val="FF0000"/>
            </a:solidFill>
            <a:prstDash val="solid"/>
            <a:round/>
            <a:headEnd len="med" w="med" type="none"/>
            <a:tailEnd len="med" w="med" type="triangle"/>
          </a:ln>
        </p:spPr>
      </p:cxnSp>
      <p:cxnSp>
        <p:nvCxnSpPr>
          <p:cNvPr id="394" name="Google Shape;394;p35"/>
          <p:cNvCxnSpPr/>
          <p:nvPr/>
        </p:nvCxnSpPr>
        <p:spPr>
          <a:xfrm flipH="1" rot="10800000">
            <a:off x="4455100" y="785600"/>
            <a:ext cx="1876800" cy="1506900"/>
          </a:xfrm>
          <a:prstGeom prst="straightConnector1">
            <a:avLst/>
          </a:prstGeom>
          <a:noFill/>
          <a:ln cap="flat" cmpd="sng" w="9525">
            <a:solidFill>
              <a:srgbClr val="FF0000"/>
            </a:solidFill>
            <a:prstDash val="solid"/>
            <a:round/>
            <a:headEnd len="med" w="med" type="none"/>
            <a:tailEnd len="med" w="med" type="triangle"/>
          </a:ln>
        </p:spPr>
      </p:cxnSp>
      <p:cxnSp>
        <p:nvCxnSpPr>
          <p:cNvPr id="395" name="Google Shape;395;p35"/>
          <p:cNvCxnSpPr/>
          <p:nvPr/>
        </p:nvCxnSpPr>
        <p:spPr>
          <a:xfrm flipH="1">
            <a:off x="4169344" y="1474217"/>
            <a:ext cx="19500" cy="1500300"/>
          </a:xfrm>
          <a:prstGeom prst="straightConnector1">
            <a:avLst/>
          </a:prstGeom>
          <a:noFill/>
          <a:ln cap="flat" cmpd="sng" w="9525">
            <a:solidFill>
              <a:srgbClr val="FF0000"/>
            </a:solidFill>
            <a:prstDash val="solid"/>
            <a:round/>
            <a:headEnd len="med" w="med" type="triangle"/>
            <a:tailEnd len="med" w="med" type="none"/>
          </a:ln>
        </p:spPr>
      </p:cxnSp>
      <p:sp>
        <p:nvSpPr>
          <p:cNvPr id="396" name="Google Shape;396;p35"/>
          <p:cNvSpPr txBox="1"/>
          <p:nvPr/>
        </p:nvSpPr>
        <p:spPr>
          <a:xfrm>
            <a:off x="2908225" y="2873100"/>
            <a:ext cx="309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Helm chart, used by k8s plugin to deploy on ks8 cluster using helm client</a:t>
            </a:r>
            <a:endParaRPr sz="1000"/>
          </a:p>
        </p:txBody>
      </p:sp>
      <p:pic>
        <p:nvPicPr>
          <p:cNvPr id="397" name="Google Shape;397;p35"/>
          <p:cNvPicPr preferRelativeResize="0"/>
          <p:nvPr/>
        </p:nvPicPr>
        <p:blipFill>
          <a:blip r:embed="rId6">
            <a:alphaModFix/>
          </a:blip>
          <a:stretch>
            <a:fillRect/>
          </a:stretch>
        </p:blipFill>
        <p:spPr>
          <a:xfrm>
            <a:off x="5987766" y="3085128"/>
            <a:ext cx="3053350" cy="1215850"/>
          </a:xfrm>
          <a:prstGeom prst="rect">
            <a:avLst/>
          </a:prstGeom>
          <a:noFill/>
          <a:ln>
            <a:noFill/>
          </a:ln>
        </p:spPr>
      </p:pic>
      <p:cxnSp>
        <p:nvCxnSpPr>
          <p:cNvPr id="398" name="Google Shape;398;p35"/>
          <p:cNvCxnSpPr/>
          <p:nvPr/>
        </p:nvCxnSpPr>
        <p:spPr>
          <a:xfrm>
            <a:off x="4266775" y="974150"/>
            <a:ext cx="1876800" cy="2584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nvSpPr>
        <p:spPr>
          <a:xfrm>
            <a:off x="25975" y="25975"/>
            <a:ext cx="868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EdgeGallery Package: MainServiceTemplate (TOSCA)</a:t>
            </a:r>
            <a:endParaRPr b="1" sz="2400"/>
          </a:p>
        </p:txBody>
      </p:sp>
      <p:pic>
        <p:nvPicPr>
          <p:cNvPr id="404" name="Google Shape;404;p36"/>
          <p:cNvPicPr preferRelativeResize="0"/>
          <p:nvPr/>
        </p:nvPicPr>
        <p:blipFill>
          <a:blip r:embed="rId3">
            <a:alphaModFix/>
          </a:blip>
          <a:stretch>
            <a:fillRect/>
          </a:stretch>
        </p:blipFill>
        <p:spPr>
          <a:xfrm>
            <a:off x="76200" y="822600"/>
            <a:ext cx="2500041" cy="4258625"/>
          </a:xfrm>
          <a:prstGeom prst="rect">
            <a:avLst/>
          </a:prstGeom>
          <a:noFill/>
          <a:ln>
            <a:noFill/>
          </a:ln>
        </p:spPr>
      </p:pic>
      <p:pic>
        <p:nvPicPr>
          <p:cNvPr id="405" name="Google Shape;405;p36"/>
          <p:cNvPicPr preferRelativeResize="0"/>
          <p:nvPr/>
        </p:nvPicPr>
        <p:blipFill>
          <a:blip r:embed="rId4">
            <a:alphaModFix/>
          </a:blip>
          <a:stretch>
            <a:fillRect/>
          </a:stretch>
        </p:blipFill>
        <p:spPr>
          <a:xfrm>
            <a:off x="6413663" y="580075"/>
            <a:ext cx="2654137" cy="4563424"/>
          </a:xfrm>
          <a:prstGeom prst="rect">
            <a:avLst/>
          </a:prstGeom>
          <a:noFill/>
          <a:ln>
            <a:noFill/>
          </a:ln>
        </p:spPr>
      </p:pic>
      <p:pic>
        <p:nvPicPr>
          <p:cNvPr id="406" name="Google Shape;406;p36"/>
          <p:cNvPicPr preferRelativeResize="0"/>
          <p:nvPr/>
        </p:nvPicPr>
        <p:blipFill>
          <a:blip r:embed="rId5">
            <a:alphaModFix/>
          </a:blip>
          <a:stretch>
            <a:fillRect/>
          </a:stretch>
        </p:blipFill>
        <p:spPr>
          <a:xfrm>
            <a:off x="2676901" y="808675"/>
            <a:ext cx="3673000" cy="425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37"/>
          <p:cNvGrpSpPr/>
          <p:nvPr/>
        </p:nvGrpSpPr>
        <p:grpSpPr>
          <a:xfrm>
            <a:off x="10077325" y="54100"/>
            <a:ext cx="1632600" cy="2104200"/>
            <a:chOff x="5785150" y="954675"/>
            <a:chExt cx="1632600" cy="2104200"/>
          </a:xfrm>
        </p:grpSpPr>
        <p:sp>
          <p:nvSpPr>
            <p:cNvPr id="412" name="Google Shape;412;p37"/>
            <p:cNvSpPr/>
            <p:nvPr/>
          </p:nvSpPr>
          <p:spPr>
            <a:xfrm>
              <a:off x="5785150" y="954675"/>
              <a:ext cx="1632600" cy="210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6650175" y="2000250"/>
              <a:ext cx="448200" cy="50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7"/>
          <p:cNvSpPr/>
          <p:nvPr/>
        </p:nvSpPr>
        <p:spPr>
          <a:xfrm>
            <a:off x="1698658" y="1317925"/>
            <a:ext cx="3352500" cy="169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Inventory</a:t>
            </a:r>
            <a:endParaRPr b="1"/>
          </a:p>
        </p:txBody>
      </p:sp>
      <p:sp>
        <p:nvSpPr>
          <p:cNvPr id="415" name="Google Shape;415;p37"/>
          <p:cNvSpPr/>
          <p:nvPr/>
        </p:nvSpPr>
        <p:spPr>
          <a:xfrm>
            <a:off x="68400" y="1841800"/>
            <a:ext cx="928800" cy="642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Common </a:t>
            </a:r>
            <a:endParaRPr b="1" sz="1200"/>
          </a:p>
          <a:p>
            <a:pPr indent="0" lvl="0" marL="0" rtl="0" algn="ctr">
              <a:spcBef>
                <a:spcPts val="0"/>
              </a:spcBef>
              <a:spcAft>
                <a:spcPts val="0"/>
              </a:spcAft>
              <a:buNone/>
            </a:pPr>
            <a:r>
              <a:rPr b="1" lang="en" sz="1200"/>
              <a:t>DB</a:t>
            </a:r>
            <a:endParaRPr b="1" sz="1200"/>
          </a:p>
        </p:txBody>
      </p:sp>
      <p:sp>
        <p:nvSpPr>
          <p:cNvPr id="416" name="Google Shape;416;p37"/>
          <p:cNvSpPr/>
          <p:nvPr/>
        </p:nvSpPr>
        <p:spPr>
          <a:xfrm>
            <a:off x="1649125" y="639475"/>
            <a:ext cx="33873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2763975" y="689350"/>
            <a:ext cx="14889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Portal </a:t>
            </a:r>
            <a:r>
              <a:rPr b="1" lang="en" sz="1000"/>
              <a:t>(mecm-fe)</a:t>
            </a:r>
            <a:endParaRPr b="1" sz="1000"/>
          </a:p>
        </p:txBody>
      </p:sp>
      <p:pic>
        <p:nvPicPr>
          <p:cNvPr id="418" name="Google Shape;418;p37"/>
          <p:cNvPicPr preferRelativeResize="0"/>
          <p:nvPr/>
        </p:nvPicPr>
        <p:blipFill>
          <a:blip r:embed="rId3">
            <a:alphaModFix/>
          </a:blip>
          <a:stretch>
            <a:fillRect/>
          </a:stretch>
        </p:blipFill>
        <p:spPr>
          <a:xfrm>
            <a:off x="3153200" y="929726"/>
            <a:ext cx="408777" cy="336250"/>
          </a:xfrm>
          <a:prstGeom prst="rect">
            <a:avLst/>
          </a:prstGeom>
          <a:noFill/>
          <a:ln>
            <a:noFill/>
          </a:ln>
        </p:spPr>
      </p:pic>
      <p:pic>
        <p:nvPicPr>
          <p:cNvPr id="419" name="Google Shape;419;p37"/>
          <p:cNvPicPr preferRelativeResize="0"/>
          <p:nvPr/>
        </p:nvPicPr>
        <p:blipFill>
          <a:blip r:embed="rId4">
            <a:alphaModFix/>
          </a:blip>
          <a:stretch>
            <a:fillRect/>
          </a:stretch>
        </p:blipFill>
        <p:spPr>
          <a:xfrm>
            <a:off x="1896489" y="3060681"/>
            <a:ext cx="3325100" cy="627825"/>
          </a:xfrm>
          <a:prstGeom prst="rect">
            <a:avLst/>
          </a:prstGeom>
          <a:noFill/>
          <a:ln>
            <a:noFill/>
          </a:ln>
        </p:spPr>
      </p:pic>
      <p:pic>
        <p:nvPicPr>
          <p:cNvPr id="420" name="Google Shape;420;p37"/>
          <p:cNvPicPr preferRelativeResize="0"/>
          <p:nvPr/>
        </p:nvPicPr>
        <p:blipFill>
          <a:blip r:embed="rId5">
            <a:alphaModFix/>
          </a:blip>
          <a:stretch>
            <a:fillRect/>
          </a:stretch>
        </p:blipFill>
        <p:spPr>
          <a:xfrm>
            <a:off x="1073577" y="1995125"/>
            <a:ext cx="548700" cy="336250"/>
          </a:xfrm>
          <a:prstGeom prst="rect">
            <a:avLst/>
          </a:prstGeom>
          <a:noFill/>
          <a:ln>
            <a:noFill/>
          </a:ln>
        </p:spPr>
      </p:pic>
      <p:sp>
        <p:nvSpPr>
          <p:cNvPr id="421" name="Google Shape;421;p37"/>
          <p:cNvSpPr txBox="1"/>
          <p:nvPr/>
        </p:nvSpPr>
        <p:spPr>
          <a:xfrm>
            <a:off x="25975" y="25975"/>
            <a:ext cx="520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Inventory</a:t>
            </a:r>
            <a:r>
              <a:rPr b="1" lang="en" sz="2400">
                <a:solidFill>
                  <a:srgbClr val="1155CC"/>
                </a:solidFill>
              </a:rPr>
              <a:t> Details</a:t>
            </a:r>
            <a:endParaRPr b="1" sz="2400">
              <a:solidFill>
                <a:srgbClr val="1155CC"/>
              </a:solidFill>
            </a:endParaRPr>
          </a:p>
        </p:txBody>
      </p:sp>
      <p:sp>
        <p:nvSpPr>
          <p:cNvPr id="422" name="Google Shape;422;p37"/>
          <p:cNvSpPr/>
          <p:nvPr/>
        </p:nvSpPr>
        <p:spPr>
          <a:xfrm>
            <a:off x="110375" y="1926250"/>
            <a:ext cx="845700" cy="4740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Inventory</a:t>
            </a:r>
            <a:r>
              <a:rPr b="1" lang="en" sz="900"/>
              <a:t> DB (PG DB)</a:t>
            </a:r>
            <a:endParaRPr b="1" sz="900"/>
          </a:p>
        </p:txBody>
      </p:sp>
      <p:sp>
        <p:nvSpPr>
          <p:cNvPr id="423" name="Google Shape;423;p37"/>
          <p:cNvSpPr txBox="1"/>
          <p:nvPr/>
        </p:nvSpPr>
        <p:spPr>
          <a:xfrm>
            <a:off x="110375" y="3746575"/>
            <a:ext cx="8549700" cy="1077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AutoNum type="arabicPeriod"/>
            </a:pPr>
            <a:r>
              <a:rPr lang="en" sz="1100"/>
              <a:t>Inventory Service: Store to Inventory DB</a:t>
            </a:r>
            <a:endParaRPr sz="1100"/>
          </a:p>
          <a:p>
            <a:pPr indent="-298450" lvl="0" marL="457200" rtl="0" algn="l">
              <a:spcBef>
                <a:spcPts val="0"/>
              </a:spcBef>
              <a:spcAft>
                <a:spcPts val="0"/>
              </a:spcAft>
              <a:buSzPts val="1100"/>
              <a:buAutoNum type="arabicPeriod"/>
            </a:pPr>
            <a:r>
              <a:rPr lang="en" sz="1100"/>
              <a:t>Inventory of: ESR Info (Host, MEPM, Repositories, AppStore etc.), Tenant, AppInstance, AppD (Traffic/DNS Rule) etc.</a:t>
            </a:r>
            <a:endParaRPr sz="1100"/>
          </a:p>
          <a:p>
            <a:pPr indent="-298450" lvl="0" marL="457200" rtl="0" algn="l">
              <a:spcBef>
                <a:spcPts val="0"/>
              </a:spcBef>
              <a:spcAft>
                <a:spcPts val="0"/>
              </a:spcAft>
              <a:buSzPts val="1100"/>
              <a:buAutoNum type="arabicPeriod"/>
            </a:pPr>
            <a:r>
              <a:rPr lang="en" sz="1100"/>
              <a:t>Config Service: Infrastructure configuration in MECM, currently only to upload k8s config file to MEPM.</a:t>
            </a:r>
            <a:endParaRPr sz="1100"/>
          </a:p>
          <a:p>
            <a:pPr indent="-298450" lvl="0" marL="457200" rtl="0" algn="l">
              <a:spcBef>
                <a:spcPts val="0"/>
              </a:spcBef>
              <a:spcAft>
                <a:spcPts val="0"/>
              </a:spcAft>
              <a:buClr>
                <a:srgbClr val="FF0000"/>
              </a:buClr>
              <a:buSzPts val="1100"/>
              <a:buAutoNum type="arabicPeriod"/>
            </a:pPr>
            <a:r>
              <a:rPr lang="en" sz="1100">
                <a:solidFill>
                  <a:srgbClr val="FF0000"/>
                </a:solidFill>
              </a:rPr>
              <a:t>Sync inventory (diff) from Edge (Autonomous Edges)</a:t>
            </a:r>
            <a:endParaRPr sz="1100">
              <a:solidFill>
                <a:srgbClr val="FF0000"/>
              </a:solidFill>
            </a:endParaRPr>
          </a:p>
          <a:p>
            <a:pPr indent="0" lvl="0" marL="0" rtl="0" algn="l">
              <a:spcBef>
                <a:spcPts val="0"/>
              </a:spcBef>
              <a:spcAft>
                <a:spcPts val="0"/>
              </a:spcAft>
              <a:buNone/>
            </a:pPr>
            <a:r>
              <a:t/>
            </a:r>
            <a:endParaRPr/>
          </a:p>
        </p:txBody>
      </p:sp>
      <p:sp>
        <p:nvSpPr>
          <p:cNvPr id="424" name="Google Shape;424;p37"/>
          <p:cNvSpPr txBox="1"/>
          <p:nvPr/>
        </p:nvSpPr>
        <p:spPr>
          <a:xfrm>
            <a:off x="246100" y="4677675"/>
            <a:ext cx="471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Note</a:t>
            </a:r>
            <a:r>
              <a:rPr lang="en" sz="1200"/>
              <a:t>: Relationship among all tables needs improvement.</a:t>
            </a:r>
            <a:endParaRPr sz="1200"/>
          </a:p>
        </p:txBody>
      </p:sp>
      <p:sp>
        <p:nvSpPr>
          <p:cNvPr id="425" name="Google Shape;425;p37"/>
          <p:cNvSpPr txBox="1"/>
          <p:nvPr/>
        </p:nvSpPr>
        <p:spPr>
          <a:xfrm>
            <a:off x="5426650" y="4312200"/>
            <a:ext cx="352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Developed in JAVA</a:t>
            </a:r>
            <a:endParaRPr/>
          </a:p>
          <a:p>
            <a:pPr indent="-317500" lvl="0" marL="457200" rtl="0" algn="l">
              <a:spcBef>
                <a:spcPts val="0"/>
              </a:spcBef>
              <a:spcAft>
                <a:spcPts val="0"/>
              </a:spcAft>
              <a:buClr>
                <a:schemeClr val="dk1"/>
              </a:buClr>
              <a:buSzPts val="1400"/>
              <a:buChar char="❖"/>
            </a:pPr>
            <a:r>
              <a:rPr lang="en">
                <a:solidFill>
                  <a:schemeClr val="dk1"/>
                </a:solidFill>
              </a:rPr>
              <a:t>Spring Boot Framework</a:t>
            </a:r>
            <a:endParaRPr/>
          </a:p>
          <a:p>
            <a:pPr indent="-317500" lvl="0" marL="457200" rtl="0" algn="l">
              <a:spcBef>
                <a:spcPts val="0"/>
              </a:spcBef>
              <a:spcAft>
                <a:spcPts val="0"/>
              </a:spcAft>
              <a:buSzPts val="1400"/>
              <a:buChar char="❖"/>
            </a:pPr>
            <a:r>
              <a:rPr lang="en"/>
              <a:t>Uses PG DB</a:t>
            </a:r>
            <a:endParaRPr/>
          </a:p>
        </p:txBody>
      </p:sp>
      <p:pic>
        <p:nvPicPr>
          <p:cNvPr id="426" name="Google Shape;426;p37"/>
          <p:cNvPicPr preferRelativeResize="0"/>
          <p:nvPr/>
        </p:nvPicPr>
        <p:blipFill>
          <a:blip r:embed="rId6">
            <a:alphaModFix/>
          </a:blip>
          <a:stretch>
            <a:fillRect/>
          </a:stretch>
        </p:blipFill>
        <p:spPr>
          <a:xfrm>
            <a:off x="5704050" y="130300"/>
            <a:ext cx="3352499" cy="2821737"/>
          </a:xfrm>
          <a:prstGeom prst="rect">
            <a:avLst/>
          </a:prstGeom>
          <a:noFill/>
          <a:ln>
            <a:noFill/>
          </a:ln>
        </p:spPr>
      </p:pic>
      <p:sp>
        <p:nvSpPr>
          <p:cNvPr id="427" name="Google Shape;427;p37"/>
          <p:cNvSpPr txBox="1"/>
          <p:nvPr/>
        </p:nvSpPr>
        <p:spPr>
          <a:xfrm>
            <a:off x="3384350" y="929725"/>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 Standard</a:t>
            </a:r>
            <a:endParaRPr sz="1100"/>
          </a:p>
        </p:txBody>
      </p:sp>
      <p:sp>
        <p:nvSpPr>
          <p:cNvPr id="428" name="Google Shape;428;p37"/>
          <p:cNvSpPr txBox="1"/>
          <p:nvPr/>
        </p:nvSpPr>
        <p:spPr>
          <a:xfrm>
            <a:off x="3521075" y="3042925"/>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 Standard</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nvSpPr>
        <p:spPr>
          <a:xfrm>
            <a:off x="25975" y="25975"/>
            <a:ext cx="520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APPO</a:t>
            </a:r>
            <a:r>
              <a:rPr b="1" lang="en" sz="2400">
                <a:solidFill>
                  <a:srgbClr val="1155CC"/>
                </a:solidFill>
              </a:rPr>
              <a:t> Architecture</a:t>
            </a:r>
            <a:endParaRPr b="1" sz="2400"/>
          </a:p>
        </p:txBody>
      </p:sp>
      <p:grpSp>
        <p:nvGrpSpPr>
          <p:cNvPr id="434" name="Google Shape;434;p38"/>
          <p:cNvGrpSpPr/>
          <p:nvPr/>
        </p:nvGrpSpPr>
        <p:grpSpPr>
          <a:xfrm>
            <a:off x="1541750" y="638675"/>
            <a:ext cx="5679925" cy="2717600"/>
            <a:chOff x="238550" y="1172075"/>
            <a:chExt cx="5679925" cy="2717600"/>
          </a:xfrm>
        </p:grpSpPr>
        <p:pic>
          <p:nvPicPr>
            <p:cNvPr id="435" name="Google Shape;435;p38"/>
            <p:cNvPicPr preferRelativeResize="0"/>
            <p:nvPr/>
          </p:nvPicPr>
          <p:blipFill rotWithShape="1">
            <a:blip r:embed="rId3">
              <a:alphaModFix/>
            </a:blip>
            <a:srcRect b="0" l="22988" r="0" t="0"/>
            <a:stretch/>
          </p:blipFill>
          <p:spPr>
            <a:xfrm>
              <a:off x="1604075" y="1172075"/>
              <a:ext cx="4314401" cy="2717600"/>
            </a:xfrm>
            <a:prstGeom prst="rect">
              <a:avLst/>
            </a:prstGeom>
            <a:noFill/>
            <a:ln>
              <a:noFill/>
            </a:ln>
          </p:spPr>
        </p:pic>
        <p:pic>
          <p:nvPicPr>
            <p:cNvPr id="436" name="Google Shape;436;p38"/>
            <p:cNvPicPr preferRelativeResize="0"/>
            <p:nvPr/>
          </p:nvPicPr>
          <p:blipFill>
            <a:blip r:embed="rId4">
              <a:alphaModFix/>
            </a:blip>
            <a:stretch>
              <a:fillRect/>
            </a:stretch>
          </p:blipFill>
          <p:spPr>
            <a:xfrm rot="10800000">
              <a:off x="238550" y="2024925"/>
              <a:ext cx="1299725" cy="681475"/>
            </a:xfrm>
            <a:prstGeom prst="rect">
              <a:avLst/>
            </a:prstGeom>
            <a:noFill/>
            <a:ln>
              <a:noFill/>
            </a:ln>
          </p:spPr>
        </p:pic>
        <p:sp>
          <p:nvSpPr>
            <p:cNvPr id="437" name="Google Shape;437;p38"/>
            <p:cNvSpPr/>
            <p:nvPr/>
          </p:nvSpPr>
          <p:spPr>
            <a:xfrm>
              <a:off x="292250" y="2234050"/>
              <a:ext cx="818400" cy="2793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Inventory</a:t>
              </a:r>
              <a:endParaRPr b="1" sz="1000"/>
            </a:p>
          </p:txBody>
        </p:sp>
      </p:grpSp>
      <p:sp>
        <p:nvSpPr>
          <p:cNvPr id="438" name="Google Shape;438;p38"/>
          <p:cNvSpPr/>
          <p:nvPr/>
        </p:nvSpPr>
        <p:spPr>
          <a:xfrm>
            <a:off x="3717350" y="674550"/>
            <a:ext cx="14760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Portal (mecm-fe)</a:t>
            </a:r>
            <a:endParaRPr b="1" sz="1000"/>
          </a:p>
        </p:txBody>
      </p:sp>
      <p:sp>
        <p:nvSpPr>
          <p:cNvPr id="439" name="Google Shape;439;p38"/>
          <p:cNvSpPr/>
          <p:nvPr/>
        </p:nvSpPr>
        <p:spPr>
          <a:xfrm>
            <a:off x="3017675" y="1349950"/>
            <a:ext cx="2370300" cy="3117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API Handler</a:t>
            </a:r>
            <a:endParaRPr b="1" sz="1100"/>
          </a:p>
        </p:txBody>
      </p:sp>
      <p:sp>
        <p:nvSpPr>
          <p:cNvPr id="440" name="Google Shape;440;p38"/>
          <p:cNvSpPr/>
          <p:nvPr/>
        </p:nvSpPr>
        <p:spPr>
          <a:xfrm>
            <a:off x="3028099" y="1879900"/>
            <a:ext cx="2359800" cy="8535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t>BPMN Execution Engine</a:t>
            </a:r>
            <a:endParaRPr b="1" sz="1100"/>
          </a:p>
          <a:p>
            <a:pPr indent="0" lvl="0" marL="0" marR="0" rtl="0" algn="ctr">
              <a:lnSpc>
                <a:spcPct val="100000"/>
              </a:lnSpc>
              <a:spcBef>
                <a:spcPts val="0"/>
              </a:spcBef>
              <a:spcAft>
                <a:spcPts val="0"/>
              </a:spcAft>
              <a:buNone/>
            </a:pPr>
            <a:r>
              <a:t/>
            </a:r>
            <a:endParaRPr b="1" sz="1100"/>
          </a:p>
          <a:p>
            <a:pPr indent="0" lvl="0" marL="0" marR="0" rtl="0" algn="ctr">
              <a:lnSpc>
                <a:spcPct val="100000"/>
              </a:lnSpc>
              <a:spcBef>
                <a:spcPts val="0"/>
              </a:spcBef>
              <a:spcAft>
                <a:spcPts val="0"/>
              </a:spcAft>
              <a:buNone/>
            </a:pPr>
            <a:r>
              <a:t/>
            </a:r>
            <a:endParaRPr b="1" sz="1100"/>
          </a:p>
          <a:p>
            <a:pPr indent="0" lvl="0" marL="0" marR="0" rtl="0" algn="ctr">
              <a:lnSpc>
                <a:spcPct val="100000"/>
              </a:lnSpc>
              <a:spcBef>
                <a:spcPts val="0"/>
              </a:spcBef>
              <a:spcAft>
                <a:spcPts val="0"/>
              </a:spcAft>
              <a:buNone/>
            </a:pPr>
            <a:r>
              <a:t/>
            </a:r>
            <a:endParaRPr b="1" sz="1100"/>
          </a:p>
        </p:txBody>
      </p:sp>
      <p:pic>
        <p:nvPicPr>
          <p:cNvPr id="441" name="Google Shape;441;p38"/>
          <p:cNvPicPr preferRelativeResize="0"/>
          <p:nvPr/>
        </p:nvPicPr>
        <p:blipFill>
          <a:blip r:embed="rId5">
            <a:alphaModFix/>
          </a:blip>
          <a:stretch>
            <a:fillRect/>
          </a:stretch>
        </p:blipFill>
        <p:spPr>
          <a:xfrm>
            <a:off x="3389313" y="2169949"/>
            <a:ext cx="1627025" cy="516075"/>
          </a:xfrm>
          <a:prstGeom prst="rect">
            <a:avLst/>
          </a:prstGeom>
          <a:noFill/>
          <a:ln>
            <a:noFill/>
          </a:ln>
        </p:spPr>
      </p:pic>
      <p:sp>
        <p:nvSpPr>
          <p:cNvPr id="442" name="Google Shape;442;p38"/>
          <p:cNvSpPr txBox="1"/>
          <p:nvPr/>
        </p:nvSpPr>
        <p:spPr>
          <a:xfrm>
            <a:off x="236175" y="3659950"/>
            <a:ext cx="3922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Application orchestrator</a:t>
            </a:r>
            <a:endParaRPr sz="1300"/>
          </a:p>
          <a:p>
            <a:pPr indent="-311150" lvl="0" marL="457200" rtl="0" algn="l">
              <a:spcBef>
                <a:spcPts val="0"/>
              </a:spcBef>
              <a:spcAft>
                <a:spcPts val="0"/>
              </a:spcAft>
              <a:buSzPts val="1300"/>
              <a:buAutoNum type="arabicPeriod"/>
            </a:pPr>
            <a:r>
              <a:rPr lang="en" sz="1300"/>
              <a:t>Create &amp; Instantiate operation on APP Instance</a:t>
            </a:r>
            <a:endParaRPr sz="1300"/>
          </a:p>
          <a:p>
            <a:pPr indent="-311150" lvl="0" marL="457200" rtl="0" algn="l">
              <a:spcBef>
                <a:spcPts val="0"/>
              </a:spcBef>
              <a:spcAft>
                <a:spcPts val="0"/>
              </a:spcAft>
              <a:buSzPts val="1300"/>
              <a:buAutoNum type="arabicPeriod"/>
            </a:pPr>
            <a:r>
              <a:rPr lang="en" sz="1300"/>
              <a:t>AppD rule configurations</a:t>
            </a:r>
            <a:endParaRPr sz="1300"/>
          </a:p>
        </p:txBody>
      </p:sp>
      <p:sp>
        <p:nvSpPr>
          <p:cNvPr id="443" name="Google Shape;443;p38"/>
          <p:cNvSpPr txBox="1"/>
          <p:nvPr/>
        </p:nvSpPr>
        <p:spPr>
          <a:xfrm>
            <a:off x="5473625" y="3753900"/>
            <a:ext cx="3522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Developed in JAVA</a:t>
            </a:r>
            <a:endParaRPr/>
          </a:p>
          <a:p>
            <a:pPr indent="-317500" lvl="0" marL="457200" rtl="0" algn="l">
              <a:spcBef>
                <a:spcPts val="0"/>
              </a:spcBef>
              <a:spcAft>
                <a:spcPts val="0"/>
              </a:spcAft>
              <a:buClr>
                <a:schemeClr val="dk1"/>
              </a:buClr>
              <a:buSzPts val="1400"/>
              <a:buChar char="❖"/>
            </a:pPr>
            <a:r>
              <a:rPr lang="en">
                <a:solidFill>
                  <a:schemeClr val="dk1"/>
                </a:solidFill>
              </a:rPr>
              <a:t>Spring Boot Framework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BPMN based workflow definition &amp; execution using Camunda</a:t>
            </a:r>
            <a:endParaRPr/>
          </a:p>
        </p:txBody>
      </p:sp>
      <p:grpSp>
        <p:nvGrpSpPr>
          <p:cNvPr id="444" name="Google Shape;444;p38"/>
          <p:cNvGrpSpPr/>
          <p:nvPr/>
        </p:nvGrpSpPr>
        <p:grpSpPr>
          <a:xfrm>
            <a:off x="5835950" y="87522"/>
            <a:ext cx="3161868" cy="1139028"/>
            <a:chOff x="5835950" y="87522"/>
            <a:chExt cx="3161868" cy="1139028"/>
          </a:xfrm>
        </p:grpSpPr>
        <p:pic>
          <p:nvPicPr>
            <p:cNvPr id="445" name="Google Shape;445;p38"/>
            <p:cNvPicPr preferRelativeResize="0"/>
            <p:nvPr/>
          </p:nvPicPr>
          <p:blipFill>
            <a:blip r:embed="rId6">
              <a:alphaModFix/>
            </a:blip>
            <a:stretch>
              <a:fillRect/>
            </a:stretch>
          </p:blipFill>
          <p:spPr>
            <a:xfrm>
              <a:off x="5835950" y="580075"/>
              <a:ext cx="3160575" cy="646475"/>
            </a:xfrm>
            <a:prstGeom prst="rect">
              <a:avLst/>
            </a:prstGeom>
            <a:noFill/>
            <a:ln>
              <a:noFill/>
            </a:ln>
          </p:spPr>
        </p:pic>
        <p:pic>
          <p:nvPicPr>
            <p:cNvPr id="446" name="Google Shape;446;p38"/>
            <p:cNvPicPr preferRelativeResize="0"/>
            <p:nvPr/>
          </p:nvPicPr>
          <p:blipFill>
            <a:blip r:embed="rId7">
              <a:alphaModFix/>
            </a:blip>
            <a:stretch>
              <a:fillRect/>
            </a:stretch>
          </p:blipFill>
          <p:spPr>
            <a:xfrm>
              <a:off x="5837242" y="87522"/>
              <a:ext cx="3160575" cy="494278"/>
            </a:xfrm>
            <a:prstGeom prst="rect">
              <a:avLst/>
            </a:prstGeom>
            <a:noFill/>
            <a:ln>
              <a:noFill/>
            </a:ln>
          </p:spPr>
        </p:pic>
      </p:grpSp>
      <p:sp>
        <p:nvSpPr>
          <p:cNvPr id="447" name="Google Shape;447;p38"/>
          <p:cNvSpPr/>
          <p:nvPr/>
        </p:nvSpPr>
        <p:spPr>
          <a:xfrm>
            <a:off x="5974769" y="2311975"/>
            <a:ext cx="584400" cy="374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txBox="1"/>
          <p:nvPr/>
        </p:nvSpPr>
        <p:spPr>
          <a:xfrm>
            <a:off x="5896374" y="2212025"/>
            <a:ext cx="8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rPr>
              <a:t>APPO</a:t>
            </a:r>
            <a:r>
              <a:rPr b="1" lang="en" sz="1000">
                <a:solidFill>
                  <a:schemeClr val="dk1"/>
                </a:solidFill>
              </a:rPr>
              <a:t> DB</a:t>
            </a:r>
            <a:endParaRPr b="1" sz="1000">
              <a:solidFill>
                <a:schemeClr val="dk1"/>
              </a:solidFill>
            </a:endParaRPr>
          </a:p>
          <a:p>
            <a:pPr indent="0" lvl="0" marL="0" rtl="0" algn="l">
              <a:spcBef>
                <a:spcPts val="0"/>
              </a:spcBef>
              <a:spcAft>
                <a:spcPts val="0"/>
              </a:spcAft>
              <a:buNone/>
            </a:pPr>
            <a:r>
              <a:rPr b="1" lang="en" sz="1000">
                <a:solidFill>
                  <a:schemeClr val="dk1"/>
                </a:solidFill>
              </a:rPr>
              <a:t>(PG DB)</a:t>
            </a:r>
            <a:endParaRPr/>
          </a:p>
        </p:txBody>
      </p:sp>
      <p:sp>
        <p:nvSpPr>
          <p:cNvPr id="449" name="Google Shape;449;p38"/>
          <p:cNvSpPr txBox="1"/>
          <p:nvPr/>
        </p:nvSpPr>
        <p:spPr>
          <a:xfrm>
            <a:off x="4269500" y="788013"/>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MM1</a:t>
            </a:r>
            <a:endParaRPr sz="1100"/>
          </a:p>
        </p:txBody>
      </p:sp>
      <p:sp>
        <p:nvSpPr>
          <p:cNvPr id="450" name="Google Shape;450;p38"/>
          <p:cNvSpPr txBox="1"/>
          <p:nvPr/>
        </p:nvSpPr>
        <p:spPr>
          <a:xfrm>
            <a:off x="4269500" y="2803663"/>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MM3</a:t>
            </a:r>
            <a:endParaRPr sz="1100"/>
          </a:p>
        </p:txBody>
      </p:sp>
      <p:sp>
        <p:nvSpPr>
          <p:cNvPr id="451" name="Google Shape;451;p38"/>
          <p:cNvSpPr/>
          <p:nvPr/>
        </p:nvSpPr>
        <p:spPr>
          <a:xfrm>
            <a:off x="2981525" y="3074425"/>
            <a:ext cx="2442600" cy="244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AppLCM/ AppRuleMgr/ ResourceController</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9"/>
          <p:cNvSpPr txBox="1"/>
          <p:nvPr/>
        </p:nvSpPr>
        <p:spPr>
          <a:xfrm>
            <a:off x="25975" y="25975"/>
            <a:ext cx="868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APPO Architecture Workflow..</a:t>
            </a:r>
            <a:endParaRPr b="1" sz="2400"/>
          </a:p>
        </p:txBody>
      </p:sp>
      <p:grpSp>
        <p:nvGrpSpPr>
          <p:cNvPr id="457" name="Google Shape;457;p39"/>
          <p:cNvGrpSpPr/>
          <p:nvPr/>
        </p:nvGrpSpPr>
        <p:grpSpPr>
          <a:xfrm>
            <a:off x="152400" y="732475"/>
            <a:ext cx="7008677" cy="4258624"/>
            <a:chOff x="152400" y="732475"/>
            <a:chExt cx="7008677" cy="4258624"/>
          </a:xfrm>
        </p:grpSpPr>
        <p:pic>
          <p:nvPicPr>
            <p:cNvPr id="458" name="Google Shape;458;p39"/>
            <p:cNvPicPr preferRelativeResize="0"/>
            <p:nvPr/>
          </p:nvPicPr>
          <p:blipFill>
            <a:blip r:embed="rId3">
              <a:alphaModFix/>
            </a:blip>
            <a:stretch>
              <a:fillRect/>
            </a:stretch>
          </p:blipFill>
          <p:spPr>
            <a:xfrm>
              <a:off x="152400" y="732475"/>
              <a:ext cx="7008677" cy="4258624"/>
            </a:xfrm>
            <a:prstGeom prst="rect">
              <a:avLst/>
            </a:prstGeom>
            <a:noFill/>
            <a:ln>
              <a:noFill/>
            </a:ln>
          </p:spPr>
        </p:pic>
        <p:sp>
          <p:nvSpPr>
            <p:cNvPr id="459" name="Google Shape;459;p39"/>
            <p:cNvSpPr/>
            <p:nvPr/>
          </p:nvSpPr>
          <p:spPr>
            <a:xfrm>
              <a:off x="168850" y="746850"/>
              <a:ext cx="3610800" cy="129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4817050" y="746850"/>
              <a:ext cx="2343900" cy="129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p:nvPr/>
        </p:nvSpPr>
        <p:spPr>
          <a:xfrm rot="5400000">
            <a:off x="3550075" y="2835526"/>
            <a:ext cx="265500" cy="191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txBox="1"/>
          <p:nvPr/>
        </p:nvSpPr>
        <p:spPr>
          <a:xfrm>
            <a:off x="3696125" y="2835841"/>
            <a:ext cx="83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GRPC</a:t>
            </a:r>
            <a:endParaRPr sz="1000"/>
          </a:p>
        </p:txBody>
      </p:sp>
      <p:sp>
        <p:nvSpPr>
          <p:cNvPr id="467" name="Google Shape;467;p40"/>
          <p:cNvSpPr txBox="1"/>
          <p:nvPr/>
        </p:nvSpPr>
        <p:spPr>
          <a:xfrm>
            <a:off x="25975" y="25975"/>
            <a:ext cx="730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APPLCM with Plugins</a:t>
            </a:r>
            <a:r>
              <a:rPr b="1" lang="en" sz="2400">
                <a:solidFill>
                  <a:srgbClr val="1155CC"/>
                </a:solidFill>
              </a:rPr>
              <a:t> Architecture</a:t>
            </a:r>
            <a:endParaRPr b="1" sz="2400">
              <a:solidFill>
                <a:srgbClr val="1155CC"/>
              </a:solidFill>
            </a:endParaRPr>
          </a:p>
        </p:txBody>
      </p:sp>
      <p:sp>
        <p:nvSpPr>
          <p:cNvPr id="468" name="Google Shape;468;p40"/>
          <p:cNvSpPr/>
          <p:nvPr/>
        </p:nvSpPr>
        <p:spPr>
          <a:xfrm>
            <a:off x="10104150" y="1099675"/>
            <a:ext cx="448200" cy="50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2141225" y="1394125"/>
            <a:ext cx="3352500" cy="1368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txBox="1"/>
          <p:nvPr/>
        </p:nvSpPr>
        <p:spPr>
          <a:xfrm>
            <a:off x="2079475" y="1361640"/>
            <a:ext cx="12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APPLCM</a:t>
            </a:r>
            <a:endParaRPr b="1"/>
          </a:p>
        </p:txBody>
      </p:sp>
      <p:sp>
        <p:nvSpPr>
          <p:cNvPr id="471" name="Google Shape;471;p40"/>
          <p:cNvSpPr/>
          <p:nvPr/>
        </p:nvSpPr>
        <p:spPr>
          <a:xfrm>
            <a:off x="525600" y="1918000"/>
            <a:ext cx="928800" cy="642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rPr>
              <a:t>lcmcontrollerDB</a:t>
            </a:r>
            <a:r>
              <a:rPr b="1" lang="en" sz="900">
                <a:solidFill>
                  <a:schemeClr val="dk1"/>
                </a:solidFill>
              </a:rPr>
              <a:t> (PG DB)</a:t>
            </a:r>
            <a:endParaRPr b="1" sz="1200"/>
          </a:p>
        </p:txBody>
      </p:sp>
      <p:sp>
        <p:nvSpPr>
          <p:cNvPr id="472" name="Google Shape;472;p40"/>
          <p:cNvSpPr/>
          <p:nvPr/>
        </p:nvSpPr>
        <p:spPr>
          <a:xfrm>
            <a:off x="2106325" y="715675"/>
            <a:ext cx="33873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3068775" y="765550"/>
            <a:ext cx="19995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Portal (Appo/mepm-fe)</a:t>
            </a:r>
            <a:endParaRPr b="1" sz="1000"/>
          </a:p>
        </p:txBody>
      </p:sp>
      <p:pic>
        <p:nvPicPr>
          <p:cNvPr id="474" name="Google Shape;474;p40"/>
          <p:cNvPicPr preferRelativeResize="0"/>
          <p:nvPr/>
        </p:nvPicPr>
        <p:blipFill>
          <a:blip r:embed="rId3">
            <a:alphaModFix/>
          </a:blip>
          <a:stretch>
            <a:fillRect/>
          </a:stretch>
        </p:blipFill>
        <p:spPr>
          <a:xfrm>
            <a:off x="3610400" y="1005926"/>
            <a:ext cx="408777" cy="336250"/>
          </a:xfrm>
          <a:prstGeom prst="rect">
            <a:avLst/>
          </a:prstGeom>
          <a:noFill/>
          <a:ln>
            <a:noFill/>
          </a:ln>
        </p:spPr>
      </p:pic>
      <p:sp>
        <p:nvSpPr>
          <p:cNvPr id="475" name="Google Shape;475;p40"/>
          <p:cNvSpPr/>
          <p:nvPr/>
        </p:nvSpPr>
        <p:spPr>
          <a:xfrm>
            <a:off x="2233625" y="1753475"/>
            <a:ext cx="3175800" cy="37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LCM Controller</a:t>
            </a:r>
            <a:endParaRPr b="1" sz="1100"/>
          </a:p>
        </p:txBody>
      </p:sp>
      <p:pic>
        <p:nvPicPr>
          <p:cNvPr id="476" name="Google Shape;476;p40"/>
          <p:cNvPicPr preferRelativeResize="0"/>
          <p:nvPr/>
        </p:nvPicPr>
        <p:blipFill>
          <a:blip r:embed="rId4">
            <a:alphaModFix/>
          </a:blip>
          <a:stretch>
            <a:fillRect/>
          </a:stretch>
        </p:blipFill>
        <p:spPr>
          <a:xfrm>
            <a:off x="1530777" y="2071325"/>
            <a:ext cx="548700" cy="336250"/>
          </a:xfrm>
          <a:prstGeom prst="rect">
            <a:avLst/>
          </a:prstGeom>
          <a:noFill/>
          <a:ln>
            <a:noFill/>
          </a:ln>
        </p:spPr>
      </p:pic>
      <p:sp>
        <p:nvSpPr>
          <p:cNvPr id="477" name="Google Shape;477;p40"/>
          <p:cNvSpPr/>
          <p:nvPr/>
        </p:nvSpPr>
        <p:spPr>
          <a:xfrm>
            <a:off x="2233625" y="3099725"/>
            <a:ext cx="928800" cy="70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t>K8s plugin</a:t>
            </a:r>
            <a:endParaRPr b="1" sz="1100"/>
          </a:p>
          <a:p>
            <a:pPr indent="0" lvl="0" marL="0" marR="0" rtl="0" algn="ctr">
              <a:lnSpc>
                <a:spcPct val="100000"/>
              </a:lnSpc>
              <a:spcBef>
                <a:spcPts val="0"/>
              </a:spcBef>
              <a:spcAft>
                <a:spcPts val="0"/>
              </a:spcAft>
              <a:buNone/>
            </a:pPr>
            <a:r>
              <a:t/>
            </a:r>
            <a:endParaRPr b="1" sz="1100"/>
          </a:p>
          <a:p>
            <a:pPr indent="0" lvl="0" marL="0" marR="0" rtl="0" algn="ctr">
              <a:lnSpc>
                <a:spcPct val="100000"/>
              </a:lnSpc>
              <a:spcBef>
                <a:spcPts val="0"/>
              </a:spcBef>
              <a:spcAft>
                <a:spcPts val="0"/>
              </a:spcAft>
              <a:buNone/>
            </a:pPr>
            <a:r>
              <a:t/>
            </a:r>
            <a:endParaRPr b="1" sz="1100"/>
          </a:p>
        </p:txBody>
      </p:sp>
      <p:sp>
        <p:nvSpPr>
          <p:cNvPr id="478" name="Google Shape;478;p40"/>
          <p:cNvSpPr/>
          <p:nvPr/>
        </p:nvSpPr>
        <p:spPr>
          <a:xfrm>
            <a:off x="3300425" y="3099725"/>
            <a:ext cx="970800" cy="70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OS plugin</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p:txBody>
      </p:sp>
      <p:sp>
        <p:nvSpPr>
          <p:cNvPr id="479" name="Google Shape;479;p40"/>
          <p:cNvSpPr/>
          <p:nvPr/>
        </p:nvSpPr>
        <p:spPr>
          <a:xfrm>
            <a:off x="4443425" y="3099725"/>
            <a:ext cx="970800" cy="70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Future plugin</a:t>
            </a:r>
            <a:endParaRPr b="1" sz="1100"/>
          </a:p>
        </p:txBody>
      </p:sp>
      <p:sp>
        <p:nvSpPr>
          <p:cNvPr id="480" name="Google Shape;480;p40"/>
          <p:cNvSpPr/>
          <p:nvPr/>
        </p:nvSpPr>
        <p:spPr>
          <a:xfrm>
            <a:off x="6281725" y="1841875"/>
            <a:ext cx="928800" cy="642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MEP</a:t>
            </a:r>
            <a:endParaRPr b="1" sz="1200"/>
          </a:p>
        </p:txBody>
      </p:sp>
      <p:pic>
        <p:nvPicPr>
          <p:cNvPr id="481" name="Google Shape;481;p40"/>
          <p:cNvPicPr preferRelativeResize="0"/>
          <p:nvPr/>
        </p:nvPicPr>
        <p:blipFill>
          <a:blip r:embed="rId4">
            <a:alphaModFix/>
          </a:blip>
          <a:stretch>
            <a:fillRect/>
          </a:stretch>
        </p:blipFill>
        <p:spPr>
          <a:xfrm>
            <a:off x="5678802" y="2006900"/>
            <a:ext cx="548700" cy="336250"/>
          </a:xfrm>
          <a:prstGeom prst="rect">
            <a:avLst/>
          </a:prstGeom>
          <a:noFill/>
          <a:ln>
            <a:noFill/>
          </a:ln>
        </p:spPr>
      </p:pic>
      <p:sp>
        <p:nvSpPr>
          <p:cNvPr id="482" name="Google Shape;482;p40"/>
          <p:cNvSpPr txBox="1"/>
          <p:nvPr/>
        </p:nvSpPr>
        <p:spPr>
          <a:xfrm>
            <a:off x="76511" y="4305550"/>
            <a:ext cx="8799600" cy="885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050">
                <a:solidFill>
                  <a:srgbClr val="0D0A0B"/>
                </a:solidFill>
                <a:highlight>
                  <a:schemeClr val="lt1"/>
                </a:highlight>
              </a:rPr>
              <a:t>Considering the footprint on edge, MEPM module are built using </a:t>
            </a:r>
            <a:r>
              <a:rPr b="1" lang="en" sz="1050">
                <a:solidFill>
                  <a:srgbClr val="0D0A0B"/>
                </a:solidFill>
                <a:highlight>
                  <a:schemeClr val="lt1"/>
                </a:highlight>
              </a:rPr>
              <a:t>GOlang</a:t>
            </a:r>
            <a:r>
              <a:rPr lang="en" sz="1050">
                <a:solidFill>
                  <a:srgbClr val="0D0A0B"/>
                </a:solidFill>
                <a:highlight>
                  <a:schemeClr val="lt1"/>
                </a:highlight>
              </a:rPr>
              <a:t> and uses </a:t>
            </a:r>
            <a:r>
              <a:rPr b="1" lang="en" sz="1050">
                <a:solidFill>
                  <a:srgbClr val="0D0A0B"/>
                </a:solidFill>
                <a:highlight>
                  <a:schemeClr val="lt1"/>
                </a:highlight>
              </a:rPr>
              <a:t>GRPC</a:t>
            </a:r>
            <a:r>
              <a:rPr lang="en" sz="1050">
                <a:solidFill>
                  <a:srgbClr val="0D0A0B"/>
                </a:solidFill>
                <a:highlight>
                  <a:schemeClr val="lt1"/>
                </a:highlight>
              </a:rPr>
              <a:t> to communicate with other MEPM modules.</a:t>
            </a:r>
            <a:endParaRPr sz="1050">
              <a:solidFill>
                <a:srgbClr val="0D0A0B"/>
              </a:solidFill>
              <a:highlight>
                <a:schemeClr val="lt1"/>
              </a:highlight>
            </a:endParaRPr>
          </a:p>
          <a:p>
            <a:pPr indent="-295275" lvl="0" marL="457200" rtl="0" algn="l">
              <a:spcBef>
                <a:spcPts val="0"/>
              </a:spcBef>
              <a:spcAft>
                <a:spcPts val="0"/>
              </a:spcAft>
              <a:buClr>
                <a:srgbClr val="0D0A0B"/>
              </a:buClr>
              <a:buSzPts val="1050"/>
              <a:buChar char="➢"/>
            </a:pPr>
            <a:r>
              <a:rPr lang="en" sz="1050">
                <a:solidFill>
                  <a:srgbClr val="0D0A0B"/>
                </a:solidFill>
                <a:highlight>
                  <a:schemeClr val="lt1"/>
                </a:highlight>
              </a:rPr>
              <a:t>Plug n Play of Infrastructure VIM</a:t>
            </a:r>
            <a:endParaRPr sz="1050">
              <a:solidFill>
                <a:srgbClr val="0D0A0B"/>
              </a:solidFill>
              <a:highlight>
                <a:schemeClr val="lt1"/>
              </a:highlight>
            </a:endParaRPr>
          </a:p>
          <a:p>
            <a:pPr indent="-295275" lvl="0" marL="457200" rtl="0" algn="l">
              <a:spcBef>
                <a:spcPts val="0"/>
              </a:spcBef>
              <a:spcAft>
                <a:spcPts val="0"/>
              </a:spcAft>
              <a:buClr>
                <a:srgbClr val="0D0A0B"/>
              </a:buClr>
              <a:buSzPts val="1050"/>
              <a:buChar char="➢"/>
            </a:pPr>
            <a:r>
              <a:rPr lang="en" sz="1050">
                <a:solidFill>
                  <a:srgbClr val="0D0A0B"/>
                </a:solidFill>
                <a:highlight>
                  <a:schemeClr val="lt1"/>
                </a:highlight>
              </a:rPr>
              <a:t>Re-used opensource VIM clients</a:t>
            </a:r>
            <a:endParaRPr sz="1050">
              <a:solidFill>
                <a:srgbClr val="0D0A0B"/>
              </a:solidFill>
              <a:highlight>
                <a:schemeClr val="lt1"/>
              </a:highlight>
            </a:endParaRPr>
          </a:p>
          <a:p>
            <a:pPr indent="-295275" lvl="0" marL="457200" rtl="0" algn="l">
              <a:spcBef>
                <a:spcPts val="0"/>
              </a:spcBef>
              <a:spcAft>
                <a:spcPts val="0"/>
              </a:spcAft>
              <a:buClr>
                <a:srgbClr val="0D0A0B"/>
              </a:buClr>
              <a:buSzPts val="1050"/>
              <a:buChar char="➢"/>
            </a:pPr>
            <a:r>
              <a:rPr lang="en" sz="1050">
                <a:solidFill>
                  <a:srgbClr val="0D0A0B"/>
                </a:solidFill>
                <a:highlight>
                  <a:schemeClr val="lt1"/>
                </a:highlight>
              </a:rPr>
              <a:t>Specific of VIM is only there with plugins</a:t>
            </a:r>
            <a:endParaRPr sz="1050">
              <a:solidFill>
                <a:srgbClr val="0D0A0B"/>
              </a:solidFill>
              <a:highlight>
                <a:schemeClr val="lt1"/>
              </a:highlight>
            </a:endParaRPr>
          </a:p>
        </p:txBody>
      </p:sp>
      <p:sp>
        <p:nvSpPr>
          <p:cNvPr id="483" name="Google Shape;483;p40"/>
          <p:cNvSpPr/>
          <p:nvPr/>
        </p:nvSpPr>
        <p:spPr>
          <a:xfrm>
            <a:off x="3839886" y="2182525"/>
            <a:ext cx="1575600" cy="5229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DB adapter</a:t>
            </a:r>
            <a:endParaRPr b="1" sz="1100"/>
          </a:p>
        </p:txBody>
      </p:sp>
      <p:sp>
        <p:nvSpPr>
          <p:cNvPr id="484" name="Google Shape;484;p40"/>
          <p:cNvSpPr/>
          <p:nvPr/>
        </p:nvSpPr>
        <p:spPr>
          <a:xfrm>
            <a:off x="2232724" y="2182525"/>
            <a:ext cx="1575600" cy="5229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Plugin</a:t>
            </a:r>
            <a:r>
              <a:rPr b="1" lang="en" sz="1100"/>
              <a:t> adapter</a:t>
            </a:r>
            <a:endParaRPr b="1" sz="1100"/>
          </a:p>
        </p:txBody>
      </p:sp>
      <p:grpSp>
        <p:nvGrpSpPr>
          <p:cNvPr id="485" name="Google Shape;485;p40"/>
          <p:cNvGrpSpPr/>
          <p:nvPr/>
        </p:nvGrpSpPr>
        <p:grpSpPr>
          <a:xfrm>
            <a:off x="2021191" y="4041334"/>
            <a:ext cx="1529031" cy="375216"/>
            <a:chOff x="1563991" y="4269934"/>
            <a:chExt cx="1529031" cy="375216"/>
          </a:xfrm>
        </p:grpSpPr>
        <p:grpSp>
          <p:nvGrpSpPr>
            <p:cNvPr id="486" name="Google Shape;486;p40"/>
            <p:cNvGrpSpPr/>
            <p:nvPr/>
          </p:nvGrpSpPr>
          <p:grpSpPr>
            <a:xfrm>
              <a:off x="1563991" y="4308900"/>
              <a:ext cx="1306500" cy="336250"/>
              <a:chOff x="1563991" y="4308900"/>
              <a:chExt cx="1306500" cy="336250"/>
            </a:xfrm>
          </p:grpSpPr>
          <p:pic>
            <p:nvPicPr>
              <p:cNvPr id="487" name="Google Shape;487;p40"/>
              <p:cNvPicPr preferRelativeResize="0"/>
              <p:nvPr/>
            </p:nvPicPr>
            <p:blipFill rotWithShape="1">
              <a:blip r:embed="rId5">
                <a:alphaModFix/>
              </a:blip>
              <a:srcRect b="5404" l="0" r="60707" t="41036"/>
              <a:stretch/>
            </p:blipFill>
            <p:spPr>
              <a:xfrm>
                <a:off x="1563991" y="4308900"/>
                <a:ext cx="1306500" cy="336250"/>
              </a:xfrm>
              <a:prstGeom prst="rect">
                <a:avLst/>
              </a:prstGeom>
              <a:noFill/>
              <a:ln>
                <a:noFill/>
              </a:ln>
            </p:spPr>
          </p:pic>
          <p:pic>
            <p:nvPicPr>
              <p:cNvPr id="488" name="Google Shape;488;p40"/>
              <p:cNvPicPr preferRelativeResize="0"/>
              <p:nvPr/>
            </p:nvPicPr>
            <p:blipFill>
              <a:blip r:embed="rId6">
                <a:alphaModFix/>
              </a:blip>
              <a:stretch>
                <a:fillRect/>
              </a:stretch>
            </p:blipFill>
            <p:spPr>
              <a:xfrm>
                <a:off x="1860725" y="4352701"/>
                <a:ext cx="970799" cy="209678"/>
              </a:xfrm>
              <a:prstGeom prst="rect">
                <a:avLst/>
              </a:prstGeom>
              <a:noFill/>
              <a:ln>
                <a:noFill/>
              </a:ln>
            </p:spPr>
          </p:pic>
        </p:grpSp>
        <p:pic>
          <p:nvPicPr>
            <p:cNvPr id="489" name="Google Shape;489;p40"/>
            <p:cNvPicPr preferRelativeResize="0"/>
            <p:nvPr/>
          </p:nvPicPr>
          <p:blipFill rotWithShape="1">
            <a:blip r:embed="rId5">
              <a:alphaModFix/>
            </a:blip>
            <a:srcRect b="5404" l="0" r="92778" t="41036"/>
            <a:stretch/>
          </p:blipFill>
          <p:spPr>
            <a:xfrm rot="10800000">
              <a:off x="2852897" y="4269934"/>
              <a:ext cx="240125" cy="336250"/>
            </a:xfrm>
            <a:prstGeom prst="rect">
              <a:avLst/>
            </a:prstGeom>
            <a:noFill/>
            <a:ln>
              <a:noFill/>
            </a:ln>
          </p:spPr>
        </p:pic>
      </p:grpSp>
      <p:grpSp>
        <p:nvGrpSpPr>
          <p:cNvPr id="490" name="Google Shape;490;p40"/>
          <p:cNvGrpSpPr/>
          <p:nvPr/>
        </p:nvGrpSpPr>
        <p:grpSpPr>
          <a:xfrm>
            <a:off x="3392791" y="4015357"/>
            <a:ext cx="1546782" cy="375216"/>
            <a:chOff x="2935591" y="4243957"/>
            <a:chExt cx="1546782" cy="375216"/>
          </a:xfrm>
        </p:grpSpPr>
        <p:pic>
          <p:nvPicPr>
            <p:cNvPr id="491" name="Google Shape;491;p40"/>
            <p:cNvPicPr preferRelativeResize="0"/>
            <p:nvPr/>
          </p:nvPicPr>
          <p:blipFill rotWithShape="1">
            <a:blip r:embed="rId5">
              <a:alphaModFix/>
            </a:blip>
            <a:srcRect b="5404" l="0" r="60707" t="41036"/>
            <a:stretch/>
          </p:blipFill>
          <p:spPr>
            <a:xfrm>
              <a:off x="2935591" y="4282923"/>
              <a:ext cx="1306500" cy="336250"/>
            </a:xfrm>
            <a:prstGeom prst="rect">
              <a:avLst/>
            </a:prstGeom>
            <a:noFill/>
            <a:ln>
              <a:noFill/>
            </a:ln>
          </p:spPr>
        </p:pic>
        <p:pic>
          <p:nvPicPr>
            <p:cNvPr id="492" name="Google Shape;492;p40"/>
            <p:cNvPicPr preferRelativeResize="0"/>
            <p:nvPr/>
          </p:nvPicPr>
          <p:blipFill rotWithShape="1">
            <a:blip r:embed="rId5">
              <a:alphaModFix/>
            </a:blip>
            <a:srcRect b="5404" l="0" r="92778" t="41036"/>
            <a:stretch/>
          </p:blipFill>
          <p:spPr>
            <a:xfrm rot="10800000">
              <a:off x="4242248" y="4243957"/>
              <a:ext cx="240125" cy="336250"/>
            </a:xfrm>
            <a:prstGeom prst="rect">
              <a:avLst/>
            </a:prstGeom>
            <a:noFill/>
            <a:ln>
              <a:noFill/>
            </a:ln>
          </p:spPr>
        </p:pic>
        <p:pic>
          <p:nvPicPr>
            <p:cNvPr id="493" name="Google Shape;493;p40"/>
            <p:cNvPicPr preferRelativeResize="0"/>
            <p:nvPr/>
          </p:nvPicPr>
          <p:blipFill>
            <a:blip r:embed="rId7">
              <a:alphaModFix/>
            </a:blip>
            <a:stretch>
              <a:fillRect/>
            </a:stretch>
          </p:blipFill>
          <p:spPr>
            <a:xfrm>
              <a:off x="3201605" y="4348688"/>
              <a:ext cx="970798" cy="172950"/>
            </a:xfrm>
            <a:prstGeom prst="rect">
              <a:avLst/>
            </a:prstGeom>
            <a:noFill/>
            <a:ln>
              <a:noFill/>
            </a:ln>
          </p:spPr>
        </p:pic>
      </p:grpSp>
      <p:sp>
        <p:nvSpPr>
          <p:cNvPr id="494" name="Google Shape;494;p40"/>
          <p:cNvSpPr/>
          <p:nvPr/>
        </p:nvSpPr>
        <p:spPr>
          <a:xfrm rot="5400000">
            <a:off x="2495452" y="3843374"/>
            <a:ext cx="293100" cy="191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rot="5400000">
            <a:off x="3790852" y="3843374"/>
            <a:ext cx="293100" cy="191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2253100" y="3420326"/>
            <a:ext cx="883200" cy="336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Helm Client</a:t>
            </a:r>
            <a:endParaRPr b="1" sz="900"/>
          </a:p>
        </p:txBody>
      </p:sp>
      <p:sp>
        <p:nvSpPr>
          <p:cNvPr id="497" name="Google Shape;497;p40"/>
          <p:cNvSpPr/>
          <p:nvPr/>
        </p:nvSpPr>
        <p:spPr>
          <a:xfrm>
            <a:off x="4833950" y="4094025"/>
            <a:ext cx="659700" cy="21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VM</a:t>
            </a:r>
            <a:endParaRPr b="1" sz="1000"/>
          </a:p>
        </p:txBody>
      </p:sp>
      <p:sp>
        <p:nvSpPr>
          <p:cNvPr id="498" name="Google Shape;498;p40"/>
          <p:cNvSpPr/>
          <p:nvPr/>
        </p:nvSpPr>
        <p:spPr>
          <a:xfrm>
            <a:off x="3350648" y="3420326"/>
            <a:ext cx="883200" cy="336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python-openstackclient</a:t>
            </a:r>
            <a:endParaRPr b="1" sz="900"/>
          </a:p>
        </p:txBody>
      </p:sp>
      <p:sp>
        <p:nvSpPr>
          <p:cNvPr id="499" name="Google Shape;499;p40"/>
          <p:cNvSpPr txBox="1"/>
          <p:nvPr/>
        </p:nvSpPr>
        <p:spPr>
          <a:xfrm>
            <a:off x="3841550" y="1005925"/>
            <a:ext cx="9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MM3</a:t>
            </a:r>
            <a:endParaRPr/>
          </a:p>
        </p:txBody>
      </p:sp>
      <p:sp>
        <p:nvSpPr>
          <p:cNvPr id="500" name="Google Shape;500;p40"/>
          <p:cNvSpPr txBox="1"/>
          <p:nvPr/>
        </p:nvSpPr>
        <p:spPr>
          <a:xfrm>
            <a:off x="5575300" y="1738475"/>
            <a:ext cx="9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MM5</a:t>
            </a:r>
            <a:endParaRPr/>
          </a:p>
        </p:txBody>
      </p:sp>
      <p:sp>
        <p:nvSpPr>
          <p:cNvPr id="501" name="Google Shape;501;p40"/>
          <p:cNvSpPr txBox="1"/>
          <p:nvPr/>
        </p:nvSpPr>
        <p:spPr>
          <a:xfrm>
            <a:off x="2933450" y="3792675"/>
            <a:ext cx="9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MM6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1"/>
          <p:cNvSpPr txBox="1"/>
          <p:nvPr/>
        </p:nvSpPr>
        <p:spPr>
          <a:xfrm>
            <a:off x="25975" y="25975"/>
            <a:ext cx="730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APPLCM: Plugin Selection Logic</a:t>
            </a:r>
            <a:endParaRPr b="1" sz="2400">
              <a:solidFill>
                <a:srgbClr val="1155CC"/>
              </a:solidFill>
            </a:endParaRPr>
          </a:p>
        </p:txBody>
      </p:sp>
      <p:pic>
        <p:nvPicPr>
          <p:cNvPr id="507" name="Google Shape;507;p41"/>
          <p:cNvPicPr preferRelativeResize="0"/>
          <p:nvPr/>
        </p:nvPicPr>
        <p:blipFill>
          <a:blip r:embed="rId3">
            <a:alphaModFix/>
          </a:blip>
          <a:stretch>
            <a:fillRect/>
          </a:stretch>
        </p:blipFill>
        <p:spPr>
          <a:xfrm>
            <a:off x="25975" y="979125"/>
            <a:ext cx="4313624" cy="1569675"/>
          </a:xfrm>
          <a:prstGeom prst="rect">
            <a:avLst/>
          </a:prstGeom>
          <a:noFill/>
          <a:ln>
            <a:noFill/>
          </a:ln>
        </p:spPr>
      </p:pic>
      <p:sp>
        <p:nvSpPr>
          <p:cNvPr id="508" name="Google Shape;508;p41"/>
          <p:cNvSpPr txBox="1"/>
          <p:nvPr/>
        </p:nvSpPr>
        <p:spPr>
          <a:xfrm>
            <a:off x="280338" y="479925"/>
            <a:ext cx="380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Step 1: During Edge Registration, specify VIM type, this information will also be added to APPLCM</a:t>
            </a:r>
            <a:endParaRPr sz="1200"/>
          </a:p>
        </p:txBody>
      </p:sp>
      <p:sp>
        <p:nvSpPr>
          <p:cNvPr id="509" name="Google Shape;509;p41"/>
          <p:cNvSpPr txBox="1"/>
          <p:nvPr/>
        </p:nvSpPr>
        <p:spPr>
          <a:xfrm>
            <a:off x="84800" y="3044625"/>
            <a:ext cx="238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Step 2: While Instantiation, APPO sends MEC Host IP (Edge IP) to APPLCM</a:t>
            </a:r>
            <a:endParaRPr sz="1200"/>
          </a:p>
        </p:txBody>
      </p:sp>
      <p:sp>
        <p:nvSpPr>
          <p:cNvPr id="510" name="Google Shape;510;p41"/>
          <p:cNvSpPr txBox="1"/>
          <p:nvPr/>
        </p:nvSpPr>
        <p:spPr>
          <a:xfrm>
            <a:off x="5140625" y="2052975"/>
            <a:ext cx="30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Step 3: APPLCM finds plugin based on Host IP from registered information</a:t>
            </a:r>
            <a:endParaRPr sz="1200"/>
          </a:p>
        </p:txBody>
      </p:sp>
      <p:pic>
        <p:nvPicPr>
          <p:cNvPr id="511" name="Google Shape;511;p41"/>
          <p:cNvPicPr preferRelativeResize="0"/>
          <p:nvPr/>
        </p:nvPicPr>
        <p:blipFill>
          <a:blip r:embed="rId4">
            <a:alphaModFix/>
          </a:blip>
          <a:stretch>
            <a:fillRect/>
          </a:stretch>
        </p:blipFill>
        <p:spPr>
          <a:xfrm>
            <a:off x="2049900" y="2609647"/>
            <a:ext cx="7303199" cy="2439953"/>
          </a:xfrm>
          <a:prstGeom prst="rect">
            <a:avLst/>
          </a:prstGeom>
          <a:noFill/>
          <a:ln>
            <a:noFill/>
          </a:ln>
        </p:spPr>
      </p:pic>
      <p:pic>
        <p:nvPicPr>
          <p:cNvPr id="512" name="Google Shape;512;p41"/>
          <p:cNvPicPr preferRelativeResize="0"/>
          <p:nvPr/>
        </p:nvPicPr>
        <p:blipFill>
          <a:blip r:embed="rId5">
            <a:alphaModFix/>
          </a:blip>
          <a:stretch>
            <a:fillRect/>
          </a:stretch>
        </p:blipFill>
        <p:spPr>
          <a:xfrm>
            <a:off x="2151775" y="3498475"/>
            <a:ext cx="3434726" cy="106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2"/>
          <p:cNvSpPr txBox="1"/>
          <p:nvPr/>
        </p:nvSpPr>
        <p:spPr>
          <a:xfrm>
            <a:off x="25975" y="25975"/>
            <a:ext cx="717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AppRuleMgr</a:t>
            </a:r>
            <a:r>
              <a:rPr b="1" lang="en" sz="2400">
                <a:solidFill>
                  <a:srgbClr val="1155CC"/>
                </a:solidFill>
              </a:rPr>
              <a:t> Architecture</a:t>
            </a:r>
            <a:endParaRPr b="1" sz="2400">
              <a:solidFill>
                <a:srgbClr val="1155CC"/>
              </a:solidFill>
            </a:endParaRPr>
          </a:p>
        </p:txBody>
      </p:sp>
      <p:sp>
        <p:nvSpPr>
          <p:cNvPr id="518" name="Google Shape;518;p42"/>
          <p:cNvSpPr/>
          <p:nvPr/>
        </p:nvSpPr>
        <p:spPr>
          <a:xfrm>
            <a:off x="4142950" y="4664225"/>
            <a:ext cx="2325000" cy="222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2"/>
          <p:cNvSpPr/>
          <p:nvPr/>
        </p:nvSpPr>
        <p:spPr>
          <a:xfrm>
            <a:off x="1449975" y="1874700"/>
            <a:ext cx="2773200" cy="1299000"/>
          </a:xfrm>
          <a:prstGeom prst="rect">
            <a:avLst/>
          </a:prstGeom>
          <a:solidFill>
            <a:srgbClr val="F8EC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 Rule Manager</a:t>
            </a:r>
            <a:endParaRPr/>
          </a:p>
        </p:txBody>
      </p:sp>
      <p:sp>
        <p:nvSpPr>
          <p:cNvPr id="520" name="Google Shape;520;p42"/>
          <p:cNvSpPr/>
          <p:nvPr/>
        </p:nvSpPr>
        <p:spPr>
          <a:xfrm>
            <a:off x="1449975" y="1219050"/>
            <a:ext cx="2746500" cy="285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2241862" y="1209701"/>
            <a:ext cx="12003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MEO/mepm-fe</a:t>
            </a:r>
            <a:endParaRPr b="1" sz="1000"/>
          </a:p>
        </p:txBody>
      </p:sp>
      <p:sp>
        <p:nvSpPr>
          <p:cNvPr id="522" name="Google Shape;522;p42"/>
          <p:cNvSpPr/>
          <p:nvPr/>
        </p:nvSpPr>
        <p:spPr>
          <a:xfrm>
            <a:off x="59750" y="2234050"/>
            <a:ext cx="984000" cy="454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AppRuleMgr DB(PG DB)</a:t>
            </a:r>
            <a:endParaRPr b="1" sz="1000"/>
          </a:p>
        </p:txBody>
      </p:sp>
      <p:sp>
        <p:nvSpPr>
          <p:cNvPr id="523" name="Google Shape;523;p42"/>
          <p:cNvSpPr/>
          <p:nvPr/>
        </p:nvSpPr>
        <p:spPr>
          <a:xfrm>
            <a:off x="1092350" y="2415875"/>
            <a:ext cx="240300" cy="1671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2748400" y="1558625"/>
            <a:ext cx="168900" cy="261000"/>
          </a:xfrm>
          <a:prstGeom prst="up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1449975" y="3505050"/>
            <a:ext cx="2746500" cy="285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a:t>
            </a:r>
            <a:r>
              <a:rPr b="1" lang="en" sz="1000"/>
              <a:t>                       MEP</a:t>
            </a:r>
            <a:endParaRPr b="1" sz="1000"/>
          </a:p>
        </p:txBody>
      </p:sp>
      <p:sp>
        <p:nvSpPr>
          <p:cNvPr id="526" name="Google Shape;526;p42"/>
          <p:cNvSpPr/>
          <p:nvPr/>
        </p:nvSpPr>
        <p:spPr>
          <a:xfrm>
            <a:off x="2748400" y="3204285"/>
            <a:ext cx="168900" cy="261000"/>
          </a:xfrm>
          <a:prstGeom prst="up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42"/>
          <p:cNvPicPr preferRelativeResize="0"/>
          <p:nvPr/>
        </p:nvPicPr>
        <p:blipFill>
          <a:blip r:embed="rId3">
            <a:alphaModFix/>
          </a:blip>
          <a:stretch>
            <a:fillRect/>
          </a:stretch>
        </p:blipFill>
        <p:spPr>
          <a:xfrm>
            <a:off x="4733550" y="543900"/>
            <a:ext cx="1643225" cy="3960594"/>
          </a:xfrm>
          <a:prstGeom prst="rect">
            <a:avLst/>
          </a:prstGeom>
          <a:noFill/>
          <a:ln>
            <a:noFill/>
          </a:ln>
        </p:spPr>
      </p:pic>
      <p:pic>
        <p:nvPicPr>
          <p:cNvPr id="528" name="Google Shape;528;p42"/>
          <p:cNvPicPr preferRelativeResize="0"/>
          <p:nvPr/>
        </p:nvPicPr>
        <p:blipFill>
          <a:blip r:embed="rId4">
            <a:alphaModFix/>
          </a:blip>
          <a:stretch>
            <a:fillRect/>
          </a:stretch>
        </p:blipFill>
        <p:spPr>
          <a:xfrm>
            <a:off x="6431575" y="846999"/>
            <a:ext cx="2643275" cy="1794450"/>
          </a:xfrm>
          <a:prstGeom prst="rect">
            <a:avLst/>
          </a:prstGeom>
          <a:noFill/>
          <a:ln>
            <a:noFill/>
          </a:ln>
        </p:spPr>
      </p:pic>
      <p:sp>
        <p:nvSpPr>
          <p:cNvPr id="529" name="Google Shape;529;p42"/>
          <p:cNvSpPr txBox="1"/>
          <p:nvPr/>
        </p:nvSpPr>
        <p:spPr>
          <a:xfrm>
            <a:off x="63925" y="4168825"/>
            <a:ext cx="4454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GOLANG &amp; GRPC</a:t>
            </a:r>
            <a:endParaRPr/>
          </a:p>
          <a:p>
            <a:pPr indent="-317500" lvl="0" marL="457200" rtl="0" algn="l">
              <a:spcBef>
                <a:spcPts val="0"/>
              </a:spcBef>
              <a:spcAft>
                <a:spcPts val="0"/>
              </a:spcAft>
              <a:buSzPts val="1400"/>
              <a:buAutoNum type="arabicPeriod"/>
            </a:pPr>
            <a:r>
              <a:rPr lang="en"/>
              <a:t>Separate</a:t>
            </a:r>
            <a:r>
              <a:rPr lang="en"/>
              <a:t> Microservice</a:t>
            </a:r>
            <a:endParaRPr/>
          </a:p>
        </p:txBody>
      </p:sp>
      <p:sp>
        <p:nvSpPr>
          <p:cNvPr id="530" name="Google Shape;530;p42"/>
          <p:cNvSpPr txBox="1"/>
          <p:nvPr/>
        </p:nvSpPr>
        <p:spPr>
          <a:xfrm>
            <a:off x="2915700" y="3207975"/>
            <a:ext cx="79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MM5</a:t>
            </a:r>
            <a:endParaRPr sz="1000"/>
          </a:p>
        </p:txBody>
      </p:sp>
      <p:sp>
        <p:nvSpPr>
          <p:cNvPr id="531" name="Google Shape;531;p42"/>
          <p:cNvSpPr txBox="1"/>
          <p:nvPr/>
        </p:nvSpPr>
        <p:spPr>
          <a:xfrm>
            <a:off x="2915700" y="14435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MM2(via MEO) or MM3</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3"/>
          <p:cNvSpPr txBox="1"/>
          <p:nvPr/>
        </p:nvSpPr>
        <p:spPr>
          <a:xfrm>
            <a:off x="25975" y="25975"/>
            <a:ext cx="717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Resource Controller</a:t>
            </a:r>
            <a:endParaRPr b="1" sz="2400">
              <a:solidFill>
                <a:srgbClr val="1155CC"/>
              </a:solidFill>
            </a:endParaRPr>
          </a:p>
        </p:txBody>
      </p:sp>
      <p:sp>
        <p:nvSpPr>
          <p:cNvPr id="537" name="Google Shape;537;p43"/>
          <p:cNvSpPr/>
          <p:nvPr/>
        </p:nvSpPr>
        <p:spPr>
          <a:xfrm rot="5400000">
            <a:off x="3102325" y="3104676"/>
            <a:ext cx="265500" cy="191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txBox="1"/>
          <p:nvPr/>
        </p:nvSpPr>
        <p:spPr>
          <a:xfrm>
            <a:off x="3248375" y="3104991"/>
            <a:ext cx="83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GRPC</a:t>
            </a:r>
            <a:endParaRPr sz="1000"/>
          </a:p>
        </p:txBody>
      </p:sp>
      <p:sp>
        <p:nvSpPr>
          <p:cNvPr id="539" name="Google Shape;539;p43"/>
          <p:cNvSpPr/>
          <p:nvPr/>
        </p:nvSpPr>
        <p:spPr>
          <a:xfrm>
            <a:off x="1693475" y="1663275"/>
            <a:ext cx="3352500" cy="1368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txBox="1"/>
          <p:nvPr/>
        </p:nvSpPr>
        <p:spPr>
          <a:xfrm>
            <a:off x="1631725" y="1325990"/>
            <a:ext cx="12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MEPM</a:t>
            </a:r>
            <a:endParaRPr b="1"/>
          </a:p>
        </p:txBody>
      </p:sp>
      <p:sp>
        <p:nvSpPr>
          <p:cNvPr id="541" name="Google Shape;541;p43"/>
          <p:cNvSpPr/>
          <p:nvPr/>
        </p:nvSpPr>
        <p:spPr>
          <a:xfrm>
            <a:off x="77850" y="1958550"/>
            <a:ext cx="928800" cy="642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rPr>
              <a:t>lcmcontrollerDB(PG DB)</a:t>
            </a:r>
            <a:endParaRPr b="1" sz="900">
              <a:solidFill>
                <a:schemeClr val="dk1"/>
              </a:solidFill>
            </a:endParaRPr>
          </a:p>
          <a:p>
            <a:pPr indent="0" lvl="0" marL="0" rtl="0" algn="ctr">
              <a:spcBef>
                <a:spcPts val="0"/>
              </a:spcBef>
              <a:spcAft>
                <a:spcPts val="0"/>
              </a:spcAft>
              <a:buNone/>
            </a:pPr>
            <a:r>
              <a:t/>
            </a:r>
            <a:endParaRPr b="1" sz="1200"/>
          </a:p>
        </p:txBody>
      </p:sp>
      <p:sp>
        <p:nvSpPr>
          <p:cNvPr id="542" name="Google Shape;542;p43"/>
          <p:cNvSpPr/>
          <p:nvPr/>
        </p:nvSpPr>
        <p:spPr>
          <a:xfrm>
            <a:off x="1658575" y="527625"/>
            <a:ext cx="33873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2621025" y="577500"/>
            <a:ext cx="19995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Portal (mecm-fe)</a:t>
            </a:r>
            <a:endParaRPr b="1" sz="1000"/>
          </a:p>
        </p:txBody>
      </p:sp>
      <p:pic>
        <p:nvPicPr>
          <p:cNvPr id="544" name="Google Shape;544;p43"/>
          <p:cNvPicPr preferRelativeResize="0"/>
          <p:nvPr/>
        </p:nvPicPr>
        <p:blipFill>
          <a:blip r:embed="rId3">
            <a:alphaModFix/>
          </a:blip>
          <a:stretch>
            <a:fillRect/>
          </a:stretch>
        </p:blipFill>
        <p:spPr>
          <a:xfrm>
            <a:off x="3162650" y="817876"/>
            <a:ext cx="408777" cy="336250"/>
          </a:xfrm>
          <a:prstGeom prst="rect">
            <a:avLst/>
          </a:prstGeom>
          <a:noFill/>
          <a:ln>
            <a:noFill/>
          </a:ln>
        </p:spPr>
      </p:pic>
      <p:sp>
        <p:nvSpPr>
          <p:cNvPr id="545" name="Google Shape;545;p43"/>
          <p:cNvSpPr/>
          <p:nvPr/>
        </p:nvSpPr>
        <p:spPr>
          <a:xfrm>
            <a:off x="1785875" y="1717825"/>
            <a:ext cx="3175800" cy="37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Res</a:t>
            </a:r>
            <a:r>
              <a:rPr b="1" lang="en" sz="1100"/>
              <a:t> Controller</a:t>
            </a:r>
            <a:endParaRPr b="1" sz="1100"/>
          </a:p>
        </p:txBody>
      </p:sp>
      <p:pic>
        <p:nvPicPr>
          <p:cNvPr id="546" name="Google Shape;546;p43"/>
          <p:cNvPicPr preferRelativeResize="0"/>
          <p:nvPr/>
        </p:nvPicPr>
        <p:blipFill>
          <a:blip r:embed="rId4">
            <a:alphaModFix/>
          </a:blip>
          <a:stretch>
            <a:fillRect/>
          </a:stretch>
        </p:blipFill>
        <p:spPr>
          <a:xfrm>
            <a:off x="1083027" y="2035675"/>
            <a:ext cx="548700" cy="336250"/>
          </a:xfrm>
          <a:prstGeom prst="rect">
            <a:avLst/>
          </a:prstGeom>
          <a:noFill/>
          <a:ln>
            <a:noFill/>
          </a:ln>
        </p:spPr>
      </p:pic>
      <p:sp>
        <p:nvSpPr>
          <p:cNvPr id="547" name="Google Shape;547;p43"/>
          <p:cNvSpPr/>
          <p:nvPr/>
        </p:nvSpPr>
        <p:spPr>
          <a:xfrm>
            <a:off x="2928875" y="3368875"/>
            <a:ext cx="970800" cy="7002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OS plugin</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p:txBody>
      </p:sp>
      <p:sp>
        <p:nvSpPr>
          <p:cNvPr id="548" name="Google Shape;548;p43"/>
          <p:cNvSpPr txBox="1"/>
          <p:nvPr/>
        </p:nvSpPr>
        <p:spPr>
          <a:xfrm>
            <a:off x="5435457" y="1545000"/>
            <a:ext cx="3352500" cy="1139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200">
                <a:solidFill>
                  <a:srgbClr val="40485B"/>
                </a:solidFill>
                <a:highlight>
                  <a:srgbClr val="FFFFFF"/>
                </a:highlight>
              </a:rPr>
              <a:t>Added Resource Controller module on edge side, that provide CRUD apis for network, images, security group, SecurityGroup rule, flavor and vm.</a:t>
            </a:r>
            <a:endParaRPr sz="1200">
              <a:solidFill>
                <a:srgbClr val="40485B"/>
              </a:solidFill>
              <a:highlight>
                <a:srgbClr val="FFFFFF"/>
              </a:highlight>
            </a:endParaRPr>
          </a:p>
          <a:p>
            <a:pPr indent="-304800" lvl="0" marL="457200" rtl="0" algn="l">
              <a:spcBef>
                <a:spcPts val="0"/>
              </a:spcBef>
              <a:spcAft>
                <a:spcPts val="0"/>
              </a:spcAft>
              <a:buClr>
                <a:srgbClr val="40485B"/>
              </a:buClr>
              <a:buSzPts val="1200"/>
              <a:buChar char="➢"/>
            </a:pPr>
            <a:r>
              <a:rPr lang="en" sz="1200">
                <a:solidFill>
                  <a:srgbClr val="40485B"/>
                </a:solidFill>
                <a:highlight>
                  <a:srgbClr val="FFFFFF"/>
                </a:highlight>
              </a:rPr>
              <a:t>GOLANG &amp; GRPC</a:t>
            </a:r>
            <a:endParaRPr sz="1200">
              <a:solidFill>
                <a:srgbClr val="40485B"/>
              </a:solidFill>
              <a:highlight>
                <a:srgbClr val="FFFFFF"/>
              </a:highlight>
            </a:endParaRPr>
          </a:p>
        </p:txBody>
      </p:sp>
      <p:sp>
        <p:nvSpPr>
          <p:cNvPr id="549" name="Google Shape;549;p43"/>
          <p:cNvSpPr/>
          <p:nvPr/>
        </p:nvSpPr>
        <p:spPr>
          <a:xfrm>
            <a:off x="3392136" y="2146875"/>
            <a:ext cx="1575600" cy="5229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DB adapter</a:t>
            </a:r>
            <a:endParaRPr b="1" sz="1100"/>
          </a:p>
        </p:txBody>
      </p:sp>
      <p:sp>
        <p:nvSpPr>
          <p:cNvPr id="550" name="Google Shape;550;p43"/>
          <p:cNvSpPr/>
          <p:nvPr/>
        </p:nvSpPr>
        <p:spPr>
          <a:xfrm>
            <a:off x="1784974" y="2146875"/>
            <a:ext cx="1575600" cy="5229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Plugin adapter</a:t>
            </a:r>
            <a:endParaRPr b="1" sz="1100"/>
          </a:p>
        </p:txBody>
      </p:sp>
      <p:grpSp>
        <p:nvGrpSpPr>
          <p:cNvPr id="551" name="Google Shape;551;p43"/>
          <p:cNvGrpSpPr/>
          <p:nvPr/>
        </p:nvGrpSpPr>
        <p:grpSpPr>
          <a:xfrm>
            <a:off x="2716441" y="4284507"/>
            <a:ext cx="1546782" cy="375216"/>
            <a:chOff x="2935591" y="4243957"/>
            <a:chExt cx="1546782" cy="375216"/>
          </a:xfrm>
        </p:grpSpPr>
        <p:pic>
          <p:nvPicPr>
            <p:cNvPr id="552" name="Google Shape;552;p43"/>
            <p:cNvPicPr preferRelativeResize="0"/>
            <p:nvPr/>
          </p:nvPicPr>
          <p:blipFill rotWithShape="1">
            <a:blip r:embed="rId5">
              <a:alphaModFix/>
            </a:blip>
            <a:srcRect b="5404" l="0" r="60707" t="41036"/>
            <a:stretch/>
          </p:blipFill>
          <p:spPr>
            <a:xfrm>
              <a:off x="2935591" y="4282923"/>
              <a:ext cx="1306500" cy="336250"/>
            </a:xfrm>
            <a:prstGeom prst="rect">
              <a:avLst/>
            </a:prstGeom>
            <a:noFill/>
            <a:ln>
              <a:noFill/>
            </a:ln>
          </p:spPr>
        </p:pic>
        <p:pic>
          <p:nvPicPr>
            <p:cNvPr id="553" name="Google Shape;553;p43"/>
            <p:cNvPicPr preferRelativeResize="0"/>
            <p:nvPr/>
          </p:nvPicPr>
          <p:blipFill rotWithShape="1">
            <a:blip r:embed="rId5">
              <a:alphaModFix/>
            </a:blip>
            <a:srcRect b="5404" l="0" r="92778" t="41036"/>
            <a:stretch/>
          </p:blipFill>
          <p:spPr>
            <a:xfrm rot="10800000">
              <a:off x="4242248" y="4243957"/>
              <a:ext cx="240125" cy="336250"/>
            </a:xfrm>
            <a:prstGeom prst="rect">
              <a:avLst/>
            </a:prstGeom>
            <a:noFill/>
            <a:ln>
              <a:noFill/>
            </a:ln>
          </p:spPr>
        </p:pic>
        <p:pic>
          <p:nvPicPr>
            <p:cNvPr id="554" name="Google Shape;554;p43"/>
            <p:cNvPicPr preferRelativeResize="0"/>
            <p:nvPr/>
          </p:nvPicPr>
          <p:blipFill>
            <a:blip r:embed="rId6">
              <a:alphaModFix/>
            </a:blip>
            <a:stretch>
              <a:fillRect/>
            </a:stretch>
          </p:blipFill>
          <p:spPr>
            <a:xfrm>
              <a:off x="3201605" y="4348688"/>
              <a:ext cx="970798" cy="172950"/>
            </a:xfrm>
            <a:prstGeom prst="rect">
              <a:avLst/>
            </a:prstGeom>
            <a:noFill/>
            <a:ln>
              <a:noFill/>
            </a:ln>
          </p:spPr>
        </p:pic>
      </p:grpSp>
      <p:sp>
        <p:nvSpPr>
          <p:cNvPr id="555" name="Google Shape;555;p43"/>
          <p:cNvSpPr/>
          <p:nvPr/>
        </p:nvSpPr>
        <p:spPr>
          <a:xfrm rot="5400000">
            <a:off x="3266902" y="4112524"/>
            <a:ext cx="293100" cy="1917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2979098" y="3689476"/>
            <a:ext cx="883200" cy="336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python-openstackclient</a:t>
            </a:r>
            <a:endParaRPr b="1" sz="900"/>
          </a:p>
        </p:txBody>
      </p:sp>
      <p:sp>
        <p:nvSpPr>
          <p:cNvPr id="557" name="Google Shape;557;p43"/>
          <p:cNvSpPr/>
          <p:nvPr/>
        </p:nvSpPr>
        <p:spPr>
          <a:xfrm>
            <a:off x="1693275" y="1142850"/>
            <a:ext cx="3352500" cy="285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2699062" y="1209701"/>
            <a:ext cx="12003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MEO</a:t>
            </a:r>
            <a:endParaRPr b="1" sz="1000"/>
          </a:p>
        </p:txBody>
      </p:sp>
      <p:sp>
        <p:nvSpPr>
          <p:cNvPr id="559" name="Google Shape;559;p43"/>
          <p:cNvSpPr/>
          <p:nvPr/>
        </p:nvSpPr>
        <p:spPr>
          <a:xfrm>
            <a:off x="1666404" y="1655792"/>
            <a:ext cx="3387300" cy="1396200"/>
          </a:xfrm>
          <a:prstGeom prst="rect">
            <a:avLst/>
          </a:prstGeom>
          <a:solidFill>
            <a:srgbClr val="F8EC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Resource Controller</a:t>
            </a:r>
            <a:endParaRPr/>
          </a:p>
        </p:txBody>
      </p:sp>
      <p:sp>
        <p:nvSpPr>
          <p:cNvPr id="560" name="Google Shape;560;p43"/>
          <p:cNvSpPr/>
          <p:nvPr/>
        </p:nvSpPr>
        <p:spPr>
          <a:xfrm>
            <a:off x="3281550" y="1444400"/>
            <a:ext cx="133200" cy="203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txBox="1"/>
          <p:nvPr/>
        </p:nvSpPr>
        <p:spPr>
          <a:xfrm>
            <a:off x="3571425" y="4031625"/>
            <a:ext cx="79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MM4</a:t>
            </a:r>
            <a:endParaRPr sz="1000"/>
          </a:p>
        </p:txBody>
      </p:sp>
      <p:pic>
        <p:nvPicPr>
          <p:cNvPr id="562" name="Google Shape;562;p43"/>
          <p:cNvPicPr preferRelativeResize="0"/>
          <p:nvPr/>
        </p:nvPicPr>
        <p:blipFill>
          <a:blip r:embed="rId7">
            <a:alphaModFix/>
          </a:blip>
          <a:stretch>
            <a:fillRect/>
          </a:stretch>
        </p:blipFill>
        <p:spPr>
          <a:xfrm>
            <a:off x="805556" y="527625"/>
            <a:ext cx="8338447" cy="455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26475" y="15950"/>
            <a:ext cx="7505700" cy="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79" name="Google Shape;179;p26"/>
          <p:cNvSpPr txBox="1"/>
          <p:nvPr>
            <p:ph idx="1" type="body"/>
          </p:nvPr>
        </p:nvSpPr>
        <p:spPr>
          <a:xfrm>
            <a:off x="410025" y="559500"/>
            <a:ext cx="8437800" cy="447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ETSI </a:t>
            </a:r>
            <a:r>
              <a:rPr lang="en" sz="1600">
                <a:solidFill>
                  <a:srgbClr val="000000"/>
                </a:solidFill>
              </a:rPr>
              <a:t>MECM</a:t>
            </a:r>
            <a:r>
              <a:rPr lang="en" sz="1600">
                <a:solidFill>
                  <a:srgbClr val="000000"/>
                </a:solidFill>
                <a:latin typeface="Arial"/>
                <a:ea typeface="Arial"/>
                <a:cs typeface="Arial"/>
                <a:sym typeface="Arial"/>
              </a:rPr>
              <a:t> Revisit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MECM</a:t>
            </a:r>
            <a:r>
              <a:rPr lang="en" sz="1600">
                <a:solidFill>
                  <a:srgbClr val="000000"/>
                </a:solidFill>
                <a:latin typeface="Arial"/>
                <a:ea typeface="Arial"/>
                <a:cs typeface="Arial"/>
                <a:sym typeface="Arial"/>
              </a:rPr>
              <a:t> Component Design &amp; Architecture</a:t>
            </a:r>
            <a:endParaRPr sz="16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Char char="○"/>
            </a:pPr>
            <a:r>
              <a:rPr lang="en" sz="1100">
                <a:solidFill>
                  <a:srgbClr val="000000"/>
                </a:solidFill>
              </a:rPr>
              <a:t>APM</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Inventory</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chemeClr val="dk1"/>
                </a:solidFill>
              </a:rPr>
              <a:t>APPO</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APPLCM with Plugins</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AppRule Manager</a:t>
            </a:r>
            <a:endParaRPr sz="1100">
              <a:solidFill>
                <a:srgbClr val="000000"/>
              </a:solidFil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MECM Deployment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Important Model</a:t>
            </a: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MECM</a:t>
            </a:r>
            <a:r>
              <a:rPr lang="en" sz="1600">
                <a:solidFill>
                  <a:srgbClr val="000000"/>
                </a:solidFill>
                <a:latin typeface="Arial"/>
                <a:ea typeface="Arial"/>
                <a:cs typeface="Arial"/>
                <a:sym typeface="Arial"/>
              </a:rPr>
              <a:t> Flows</a:t>
            </a:r>
            <a:endParaRPr sz="16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rPr>
              <a:t>Application Deployment.</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rPr>
              <a:t>DNS &amp; Traffic Rule Configuration</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rPr>
              <a:t>Edge Statistics Collection (Edge Monitoring)</a:t>
            </a:r>
            <a:endParaRPr sz="11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Other Features</a:t>
            </a:r>
            <a:endParaRPr sz="1600">
              <a:solidFill>
                <a:srgbClr val="000000"/>
              </a:solidFill>
            </a:endParaRPr>
          </a:p>
          <a:p>
            <a:pPr indent="-330200" lvl="1" marL="914400" rtl="0" algn="l">
              <a:spcBef>
                <a:spcPts val="0"/>
              </a:spcBef>
              <a:spcAft>
                <a:spcPts val="0"/>
              </a:spcAft>
              <a:buClr>
                <a:srgbClr val="000000"/>
              </a:buClr>
              <a:buSzPts val="1600"/>
              <a:buFont typeface="Arial"/>
              <a:buChar char="○"/>
            </a:pPr>
            <a:r>
              <a:rPr lang="en" sz="1600">
                <a:solidFill>
                  <a:srgbClr val="000000"/>
                </a:solidFill>
              </a:rPr>
              <a:t>Autonomous Edges</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VM based Application Support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Service Comb for Platform component service governance</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MEPM-FE</a:t>
            </a:r>
            <a:endParaRPr sz="1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44"/>
          <p:cNvPicPr preferRelativeResize="0"/>
          <p:nvPr/>
        </p:nvPicPr>
        <p:blipFill>
          <a:blip r:embed="rId3">
            <a:alphaModFix/>
          </a:blip>
          <a:stretch>
            <a:fillRect/>
          </a:stretch>
        </p:blipFill>
        <p:spPr>
          <a:xfrm>
            <a:off x="949775" y="763325"/>
            <a:ext cx="6721277" cy="4051526"/>
          </a:xfrm>
          <a:prstGeom prst="rect">
            <a:avLst/>
          </a:prstGeom>
          <a:noFill/>
          <a:ln>
            <a:noFill/>
          </a:ln>
        </p:spPr>
      </p:pic>
      <p:sp>
        <p:nvSpPr>
          <p:cNvPr id="568" name="Google Shape;568;p44"/>
          <p:cNvSpPr txBox="1"/>
          <p:nvPr/>
        </p:nvSpPr>
        <p:spPr>
          <a:xfrm>
            <a:off x="25975" y="25975"/>
            <a:ext cx="850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1155CC"/>
                </a:solidFill>
              </a:rPr>
              <a:t>MECM Deployment Overview</a:t>
            </a:r>
            <a:endParaRPr b="1" sz="2400">
              <a:solidFill>
                <a:srgbClr val="1155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5"/>
          <p:cNvSpPr txBox="1"/>
          <p:nvPr/>
        </p:nvSpPr>
        <p:spPr>
          <a:xfrm>
            <a:off x="25975" y="25975"/>
            <a:ext cx="850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1155CC"/>
                </a:solidFill>
              </a:rPr>
              <a:t>MECM Deployment Overview cont..</a:t>
            </a:r>
            <a:endParaRPr b="1" sz="2400">
              <a:solidFill>
                <a:srgbClr val="1155CC"/>
              </a:solidFill>
            </a:endParaRPr>
          </a:p>
        </p:txBody>
      </p:sp>
      <p:pic>
        <p:nvPicPr>
          <p:cNvPr id="574" name="Google Shape;574;p45"/>
          <p:cNvPicPr preferRelativeResize="0"/>
          <p:nvPr/>
        </p:nvPicPr>
        <p:blipFill>
          <a:blip r:embed="rId3">
            <a:alphaModFix/>
          </a:blip>
          <a:stretch>
            <a:fillRect/>
          </a:stretch>
        </p:blipFill>
        <p:spPr>
          <a:xfrm>
            <a:off x="788025" y="580075"/>
            <a:ext cx="5897058" cy="4258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Important Models</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7"/>
          <p:cNvSpPr txBox="1"/>
          <p:nvPr/>
        </p:nvSpPr>
        <p:spPr>
          <a:xfrm>
            <a:off x="0" y="0"/>
            <a:ext cx="90537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EdgeGallery Application package management information model Alignment with ETSI MEC</a:t>
            </a:r>
            <a:endParaRPr b="1"/>
          </a:p>
        </p:txBody>
      </p:sp>
      <p:sp>
        <p:nvSpPr>
          <p:cNvPr id="585" name="Google Shape;585;p47"/>
          <p:cNvSpPr txBox="1"/>
          <p:nvPr/>
        </p:nvSpPr>
        <p:spPr>
          <a:xfrm>
            <a:off x="6000" y="282825"/>
            <a:ext cx="72498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AppPkgInfo: </a:t>
            </a:r>
            <a:r>
              <a:rPr lang="en" sz="1200">
                <a:solidFill>
                  <a:schemeClr val="dk1"/>
                </a:solidFill>
              </a:rPr>
              <a:t>The data type AppPkgInfo represents the parameters for an </a:t>
            </a:r>
            <a:endParaRPr sz="1200">
              <a:solidFill>
                <a:schemeClr val="dk1"/>
              </a:solidFill>
            </a:endParaRPr>
          </a:p>
          <a:p>
            <a:pPr indent="0" lvl="0" marL="0" rtl="0" algn="l">
              <a:spcBef>
                <a:spcPts val="0"/>
              </a:spcBef>
              <a:spcAft>
                <a:spcPts val="0"/>
              </a:spcAft>
              <a:buNone/>
            </a:pPr>
            <a:r>
              <a:rPr lang="en" sz="1200">
                <a:solidFill>
                  <a:schemeClr val="dk1"/>
                </a:solidFill>
              </a:rPr>
              <a:t>application package resource</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86" name="Google Shape;586;p47"/>
          <p:cNvSpPr txBox="1"/>
          <p:nvPr/>
        </p:nvSpPr>
        <p:spPr>
          <a:xfrm>
            <a:off x="167900" y="4750300"/>
            <a:ext cx="69375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47"/>
          <p:cNvGrpSpPr/>
          <p:nvPr/>
        </p:nvGrpSpPr>
        <p:grpSpPr>
          <a:xfrm>
            <a:off x="134450" y="740454"/>
            <a:ext cx="4262240" cy="4779781"/>
            <a:chOff x="134450" y="587125"/>
            <a:chExt cx="4262240" cy="4779781"/>
          </a:xfrm>
        </p:grpSpPr>
        <p:pic>
          <p:nvPicPr>
            <p:cNvPr id="588" name="Google Shape;588;p47"/>
            <p:cNvPicPr preferRelativeResize="0"/>
            <p:nvPr/>
          </p:nvPicPr>
          <p:blipFill>
            <a:blip r:embed="rId3">
              <a:alphaModFix/>
            </a:blip>
            <a:stretch>
              <a:fillRect/>
            </a:stretch>
          </p:blipFill>
          <p:spPr>
            <a:xfrm>
              <a:off x="143914" y="3364072"/>
              <a:ext cx="4252776" cy="2002835"/>
            </a:xfrm>
            <a:prstGeom prst="rect">
              <a:avLst/>
            </a:prstGeom>
            <a:noFill/>
            <a:ln>
              <a:noFill/>
            </a:ln>
          </p:spPr>
        </p:pic>
        <p:pic>
          <p:nvPicPr>
            <p:cNvPr id="589" name="Google Shape;589;p47"/>
            <p:cNvPicPr preferRelativeResize="0"/>
            <p:nvPr/>
          </p:nvPicPr>
          <p:blipFill>
            <a:blip r:embed="rId4">
              <a:alphaModFix/>
            </a:blip>
            <a:stretch>
              <a:fillRect/>
            </a:stretch>
          </p:blipFill>
          <p:spPr>
            <a:xfrm>
              <a:off x="134450" y="587125"/>
              <a:ext cx="4252776" cy="2902275"/>
            </a:xfrm>
            <a:prstGeom prst="rect">
              <a:avLst/>
            </a:prstGeom>
            <a:noFill/>
            <a:ln>
              <a:noFill/>
            </a:ln>
          </p:spPr>
        </p:pic>
      </p:grpSp>
      <p:graphicFrame>
        <p:nvGraphicFramePr>
          <p:cNvPr id="590" name="Google Shape;590;p47"/>
          <p:cNvGraphicFramePr/>
          <p:nvPr/>
        </p:nvGraphicFramePr>
        <p:xfrm>
          <a:off x="4992150" y="893800"/>
          <a:ext cx="3000000" cy="3000000"/>
        </p:xfrm>
        <a:graphic>
          <a:graphicData uri="http://schemas.openxmlformats.org/drawingml/2006/table">
            <a:tbl>
              <a:tblPr>
                <a:noFill/>
                <a:tableStyleId>{7757D653-6FEC-4C38-AFE9-5FC83154FDBC}</a:tableStyleId>
              </a:tblPr>
              <a:tblGrid>
                <a:gridCol w="1668350"/>
                <a:gridCol w="2393200"/>
              </a:tblGrid>
              <a:tr h="258650">
                <a:tc>
                  <a:txBody>
                    <a:bodyPr/>
                    <a:lstStyle/>
                    <a:p>
                      <a:pPr indent="0" lvl="0" marL="0" rtl="0" algn="l">
                        <a:lnSpc>
                          <a:spcPct val="50000"/>
                        </a:lnSpc>
                        <a:spcBef>
                          <a:spcPts val="0"/>
                        </a:spcBef>
                        <a:spcAft>
                          <a:spcPts val="0"/>
                        </a:spcAft>
                        <a:buNone/>
                      </a:pPr>
                      <a:r>
                        <a:rPr lang="en"/>
                        <a:t>Attribute Name</a:t>
                      </a:r>
                      <a:endParaRPr/>
                    </a:p>
                  </a:txBody>
                  <a:tcPr marT="91425" marB="91425" marR="91425" marL="91425">
                    <a:solidFill>
                      <a:srgbClr val="D5D5D5"/>
                    </a:solidFill>
                  </a:tcPr>
                </a:tc>
                <a:tc>
                  <a:txBody>
                    <a:bodyPr/>
                    <a:lstStyle/>
                    <a:p>
                      <a:pPr indent="0" lvl="0" marL="0" rtl="0" algn="l">
                        <a:lnSpc>
                          <a:spcPct val="50000"/>
                        </a:lnSpc>
                        <a:spcBef>
                          <a:spcPts val="0"/>
                        </a:spcBef>
                        <a:spcAft>
                          <a:spcPts val="0"/>
                        </a:spcAft>
                        <a:buNone/>
                      </a:pPr>
                      <a:r>
                        <a:rPr lang="en"/>
                        <a:t>Description</a:t>
                      </a:r>
                      <a:endParaRPr/>
                    </a:p>
                  </a:txBody>
                  <a:tcPr marT="91425" marB="91425" marR="91425" marL="91425">
                    <a:solidFill>
                      <a:srgbClr val="D5D5D5"/>
                    </a:solidFill>
                  </a:tcPr>
                </a:tc>
              </a:tr>
              <a:tr h="396200">
                <a:tc>
                  <a:txBody>
                    <a:bodyPr/>
                    <a:lstStyle/>
                    <a:p>
                      <a:pPr indent="0" lvl="0" marL="0" rtl="0" algn="l">
                        <a:lnSpc>
                          <a:spcPct val="50000"/>
                        </a:lnSpc>
                        <a:spcBef>
                          <a:spcPts val="0"/>
                        </a:spcBef>
                        <a:spcAft>
                          <a:spcPts val="0"/>
                        </a:spcAft>
                        <a:buNone/>
                      </a:pPr>
                      <a:r>
                        <a:rPr lang="en"/>
                        <a:t>id</a:t>
                      </a:r>
                      <a:endParaRPr/>
                    </a:p>
                  </a:txBody>
                  <a:tcPr marT="91425" marB="91425" marR="91425" marL="91425"/>
                </a:tc>
                <a:tc>
                  <a:txBody>
                    <a:bodyPr/>
                    <a:lstStyle/>
                    <a:p>
                      <a:pPr indent="0" lvl="0" marL="0" rtl="0" algn="l">
                        <a:lnSpc>
                          <a:spcPct val="50000"/>
                        </a:lnSpc>
                        <a:spcBef>
                          <a:spcPts val="0"/>
                        </a:spcBef>
                        <a:spcAft>
                          <a:spcPts val="0"/>
                        </a:spcAft>
                        <a:buNone/>
                      </a:pPr>
                      <a:r>
                        <a:rPr lang="en"/>
                        <a:t>Unique id</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app_pkg_id</a:t>
                      </a:r>
                      <a:endParaRPr/>
                    </a:p>
                  </a:txBody>
                  <a:tcPr marT="91425" marB="91425" marR="91425" marL="91425"/>
                </a:tc>
                <a:tc>
                  <a:txBody>
                    <a:bodyPr/>
                    <a:lstStyle/>
                    <a:p>
                      <a:pPr indent="0" lvl="0" marL="0" rtl="0" algn="l">
                        <a:lnSpc>
                          <a:spcPct val="50000"/>
                        </a:lnSpc>
                        <a:spcBef>
                          <a:spcPts val="0"/>
                        </a:spcBef>
                        <a:spcAft>
                          <a:spcPts val="0"/>
                        </a:spcAft>
                        <a:buNone/>
                      </a:pPr>
                      <a:r>
                        <a:rPr lang="en"/>
                        <a:t>Application package id</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app_pkg_name</a:t>
                      </a:r>
                      <a:endParaRPr/>
                    </a:p>
                  </a:txBody>
                  <a:tcPr marT="91425" marB="91425" marR="91425" marL="91425"/>
                </a:tc>
                <a:tc>
                  <a:txBody>
                    <a:bodyPr/>
                    <a:lstStyle/>
                    <a:p>
                      <a:pPr indent="0" lvl="0" marL="0" rtl="0" algn="l">
                        <a:lnSpc>
                          <a:spcPct val="50000"/>
                        </a:lnSpc>
                        <a:spcBef>
                          <a:spcPts val="0"/>
                        </a:spcBef>
                        <a:spcAft>
                          <a:spcPts val="0"/>
                        </a:spcAft>
                        <a:buNone/>
                      </a:pPr>
                      <a:r>
                        <a:rPr lang="en"/>
                        <a:t>Application pkg name</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app_pkg_version</a:t>
                      </a:r>
                      <a:endParaRPr/>
                    </a:p>
                  </a:txBody>
                  <a:tcPr marT="91425" marB="91425" marR="91425" marL="91425"/>
                </a:tc>
                <a:tc>
                  <a:txBody>
                    <a:bodyPr/>
                    <a:lstStyle/>
                    <a:p>
                      <a:pPr indent="0" lvl="0" marL="0" rtl="0" algn="l">
                        <a:lnSpc>
                          <a:spcPct val="50000"/>
                        </a:lnSpc>
                        <a:spcBef>
                          <a:spcPts val="0"/>
                        </a:spcBef>
                        <a:spcAft>
                          <a:spcPts val="0"/>
                        </a:spcAft>
                        <a:buNone/>
                      </a:pPr>
                      <a:r>
                        <a:rPr lang="en"/>
                        <a:t>Application pkg version</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app_pkg_path</a:t>
                      </a:r>
                      <a:endParaRPr/>
                    </a:p>
                  </a:txBody>
                  <a:tcPr marT="91425" marB="91425" marR="91425" marL="91425"/>
                </a:tc>
                <a:tc>
                  <a:txBody>
                    <a:bodyPr/>
                    <a:lstStyle/>
                    <a:p>
                      <a:pPr indent="0" lvl="0" marL="0" rtl="0" algn="l">
                        <a:lnSpc>
                          <a:spcPct val="50000"/>
                        </a:lnSpc>
                        <a:spcBef>
                          <a:spcPts val="0"/>
                        </a:spcBef>
                        <a:spcAft>
                          <a:spcPts val="0"/>
                        </a:spcAft>
                        <a:buNone/>
                      </a:pPr>
                      <a:r>
                        <a:rPr lang="en"/>
                        <a:t>Application package path</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app_provider</a:t>
                      </a:r>
                      <a:endParaRPr/>
                    </a:p>
                  </a:txBody>
                  <a:tcPr marT="91425" marB="91425" marR="91425" marL="91425"/>
                </a:tc>
                <a:tc>
                  <a:txBody>
                    <a:bodyPr/>
                    <a:lstStyle/>
                    <a:p>
                      <a:pPr indent="0" lvl="0" marL="0" rtl="0" algn="l">
                        <a:lnSpc>
                          <a:spcPct val="50000"/>
                        </a:lnSpc>
                        <a:spcBef>
                          <a:spcPts val="0"/>
                        </a:spcBef>
                        <a:spcAft>
                          <a:spcPts val="0"/>
                        </a:spcAft>
                        <a:buNone/>
                      </a:pPr>
                      <a:r>
                        <a:rPr lang="en"/>
                        <a:t>Application provider</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app_pkg_desc</a:t>
                      </a:r>
                      <a:endParaRPr/>
                    </a:p>
                  </a:txBody>
                  <a:tcPr marT="91425" marB="91425" marR="91425" marL="91425"/>
                </a:tc>
                <a:tc>
                  <a:txBody>
                    <a:bodyPr/>
                    <a:lstStyle/>
                    <a:p>
                      <a:pPr indent="0" lvl="0" marL="0" rtl="0" algn="l">
                        <a:lnSpc>
                          <a:spcPct val="50000"/>
                        </a:lnSpc>
                        <a:spcBef>
                          <a:spcPts val="0"/>
                        </a:spcBef>
                        <a:spcAft>
                          <a:spcPts val="0"/>
                        </a:spcAft>
                        <a:buNone/>
                      </a:pPr>
                      <a:r>
                        <a:rPr lang="en"/>
                        <a:t>Application pkg descriptor</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app_pkg_affinity</a:t>
                      </a:r>
                      <a:endParaRPr/>
                    </a:p>
                  </a:txBody>
                  <a:tcPr marT="91425" marB="91425" marR="91425" marL="91425"/>
                </a:tc>
                <a:tc>
                  <a:txBody>
                    <a:bodyPr/>
                    <a:lstStyle/>
                    <a:p>
                      <a:pPr indent="0" lvl="0" marL="0" rtl="0" algn="l">
                        <a:lnSpc>
                          <a:spcPct val="50000"/>
                        </a:lnSpc>
                        <a:spcBef>
                          <a:spcPts val="0"/>
                        </a:spcBef>
                        <a:spcAft>
                          <a:spcPts val="0"/>
                        </a:spcAft>
                        <a:buNone/>
                      </a:pPr>
                      <a:r>
                        <a:rPr lang="en"/>
                        <a:t>Application pkg affinity</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app_icon_url</a:t>
                      </a:r>
                      <a:endParaRPr/>
                    </a:p>
                  </a:txBody>
                  <a:tcPr marT="91425" marB="91425" marR="91425" marL="91425"/>
                </a:tc>
                <a:tc>
                  <a:txBody>
                    <a:bodyPr/>
                    <a:lstStyle/>
                    <a:p>
                      <a:pPr indent="0" lvl="0" marL="0" rtl="0" algn="l">
                        <a:lnSpc>
                          <a:spcPct val="50000"/>
                        </a:lnSpc>
                        <a:spcBef>
                          <a:spcPts val="0"/>
                        </a:spcBef>
                        <a:spcAft>
                          <a:spcPts val="0"/>
                        </a:spcAft>
                        <a:buNone/>
                      </a:pPr>
                      <a:r>
                        <a:rPr lang="en"/>
                        <a:t>Application icon url</a:t>
                      </a:r>
                      <a:endParaRPr/>
                    </a:p>
                  </a:txBody>
                  <a:tcPr marT="91425" marB="91425" marR="91425" marL="91425"/>
                </a:tc>
              </a:tr>
              <a:tr h="396200">
                <a:tc>
                  <a:txBody>
                    <a:bodyPr/>
                    <a:lstStyle/>
                    <a:p>
                      <a:pPr indent="0" lvl="0" marL="0" rtl="0" algn="l">
                        <a:lnSpc>
                          <a:spcPct val="50000"/>
                        </a:lnSpc>
                        <a:spcBef>
                          <a:spcPts val="0"/>
                        </a:spcBef>
                        <a:spcAft>
                          <a:spcPts val="0"/>
                        </a:spcAft>
                        <a:buNone/>
                      </a:pPr>
                      <a:r>
                        <a:rPr lang="en"/>
                        <a:t>app_id</a:t>
                      </a:r>
                      <a:endParaRPr/>
                    </a:p>
                  </a:txBody>
                  <a:tcPr marT="91425" marB="91425" marR="91425" marL="91425"/>
                </a:tc>
                <a:tc>
                  <a:txBody>
                    <a:bodyPr/>
                    <a:lstStyle/>
                    <a:p>
                      <a:pPr indent="0" lvl="0" marL="0" rtl="0" algn="l">
                        <a:lnSpc>
                          <a:spcPct val="50000"/>
                        </a:lnSpc>
                        <a:spcBef>
                          <a:spcPts val="0"/>
                        </a:spcBef>
                        <a:spcAft>
                          <a:spcPts val="0"/>
                        </a:spcAft>
                        <a:buNone/>
                      </a:pPr>
                      <a:r>
                        <a:rPr lang="en"/>
                        <a:t>Application id</a:t>
                      </a:r>
                      <a:endParaRPr/>
                    </a:p>
                  </a:txBody>
                  <a:tcPr marT="91425" marB="91425" marR="91425" marL="91425"/>
                </a:tc>
              </a:tr>
            </a:tbl>
          </a:graphicData>
        </a:graphic>
      </p:graphicFrame>
      <p:sp>
        <p:nvSpPr>
          <p:cNvPr id="591" name="Google Shape;591;p47"/>
          <p:cNvSpPr txBox="1"/>
          <p:nvPr/>
        </p:nvSpPr>
        <p:spPr>
          <a:xfrm>
            <a:off x="5274300" y="511425"/>
            <a:ext cx="34971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EdgeGallery Existing App package info</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rtl="0" algn="l">
              <a:spcBef>
                <a:spcPts val="0"/>
              </a:spcBef>
              <a:spcAft>
                <a:spcPts val="0"/>
              </a:spcAft>
              <a:buNone/>
            </a:pPr>
            <a:r>
              <a:t/>
            </a:r>
            <a:endParaRPr sz="1200"/>
          </a:p>
        </p:txBody>
      </p:sp>
      <p:cxnSp>
        <p:nvCxnSpPr>
          <p:cNvPr id="592" name="Google Shape;592;p47"/>
          <p:cNvCxnSpPr/>
          <p:nvPr/>
        </p:nvCxnSpPr>
        <p:spPr>
          <a:xfrm>
            <a:off x="4655625" y="571500"/>
            <a:ext cx="0" cy="461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8"/>
          <p:cNvSpPr txBox="1"/>
          <p:nvPr/>
        </p:nvSpPr>
        <p:spPr>
          <a:xfrm>
            <a:off x="0" y="0"/>
            <a:ext cx="90537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EdgeGallery Application lifecycle management information model Alignment with ETSI MEC</a:t>
            </a:r>
            <a:endParaRPr b="1"/>
          </a:p>
        </p:txBody>
      </p:sp>
      <p:sp>
        <p:nvSpPr>
          <p:cNvPr id="598" name="Google Shape;598;p48"/>
          <p:cNvSpPr txBox="1"/>
          <p:nvPr/>
        </p:nvSpPr>
        <p:spPr>
          <a:xfrm>
            <a:off x="68261" y="275391"/>
            <a:ext cx="8979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AppInstanceInfo:</a:t>
            </a:r>
            <a:r>
              <a:rPr b="1" lang="en" sz="1200"/>
              <a:t> </a:t>
            </a:r>
            <a:r>
              <a:rPr lang="en" sz="1250">
                <a:solidFill>
                  <a:schemeClr val="dk1"/>
                </a:solidFill>
                <a:latin typeface="Times New Roman"/>
                <a:ea typeface="Times New Roman"/>
                <a:cs typeface="Times New Roman"/>
                <a:sym typeface="Times New Roman"/>
              </a:rPr>
              <a:t>The data type of AppInstanceInfo represents</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50">
                <a:solidFill>
                  <a:schemeClr val="dk1"/>
                </a:solidFill>
                <a:latin typeface="Times New Roman"/>
                <a:ea typeface="Times New Roman"/>
                <a:cs typeface="Times New Roman"/>
                <a:sym typeface="Times New Roman"/>
              </a:rPr>
              <a:t> the parameters of instantiated application instance resources.</a:t>
            </a:r>
            <a:endParaRPr sz="125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grpSp>
        <p:nvGrpSpPr>
          <p:cNvPr id="599" name="Google Shape;599;p48"/>
          <p:cNvGrpSpPr/>
          <p:nvPr/>
        </p:nvGrpSpPr>
        <p:grpSpPr>
          <a:xfrm>
            <a:off x="152400" y="782002"/>
            <a:ext cx="4326250" cy="4453250"/>
            <a:chOff x="152400" y="663985"/>
            <a:chExt cx="4326250" cy="4453250"/>
          </a:xfrm>
        </p:grpSpPr>
        <p:pic>
          <p:nvPicPr>
            <p:cNvPr id="600" name="Google Shape;600;p48"/>
            <p:cNvPicPr preferRelativeResize="0"/>
            <p:nvPr/>
          </p:nvPicPr>
          <p:blipFill>
            <a:blip r:embed="rId3">
              <a:alphaModFix/>
            </a:blip>
            <a:stretch>
              <a:fillRect/>
            </a:stretch>
          </p:blipFill>
          <p:spPr>
            <a:xfrm>
              <a:off x="154050" y="4132985"/>
              <a:ext cx="4324600" cy="984250"/>
            </a:xfrm>
            <a:prstGeom prst="rect">
              <a:avLst/>
            </a:prstGeom>
            <a:noFill/>
            <a:ln>
              <a:noFill/>
            </a:ln>
          </p:spPr>
        </p:pic>
        <p:pic>
          <p:nvPicPr>
            <p:cNvPr id="601" name="Google Shape;601;p48"/>
            <p:cNvPicPr preferRelativeResize="0"/>
            <p:nvPr/>
          </p:nvPicPr>
          <p:blipFill>
            <a:blip r:embed="rId4">
              <a:alphaModFix/>
            </a:blip>
            <a:stretch>
              <a:fillRect/>
            </a:stretch>
          </p:blipFill>
          <p:spPr>
            <a:xfrm>
              <a:off x="152400" y="663985"/>
              <a:ext cx="4324600" cy="3612626"/>
            </a:xfrm>
            <a:prstGeom prst="rect">
              <a:avLst/>
            </a:prstGeom>
            <a:noFill/>
            <a:ln>
              <a:noFill/>
            </a:ln>
          </p:spPr>
        </p:pic>
      </p:grpSp>
      <p:graphicFrame>
        <p:nvGraphicFramePr>
          <p:cNvPr id="602" name="Google Shape;602;p48"/>
          <p:cNvGraphicFramePr/>
          <p:nvPr/>
        </p:nvGraphicFramePr>
        <p:xfrm>
          <a:off x="4710000" y="895350"/>
          <a:ext cx="3000000" cy="3000000"/>
        </p:xfrm>
        <a:graphic>
          <a:graphicData uri="http://schemas.openxmlformats.org/drawingml/2006/table">
            <a:tbl>
              <a:tblPr>
                <a:noFill/>
                <a:tableStyleId>{7757D653-6FEC-4C38-AFE9-5FC83154FDBC}</a:tableStyleId>
              </a:tblPr>
              <a:tblGrid>
                <a:gridCol w="2095650"/>
                <a:gridCol w="2095650"/>
              </a:tblGrid>
              <a:tr h="381000">
                <a:tc>
                  <a:txBody>
                    <a:bodyPr/>
                    <a:lstStyle/>
                    <a:p>
                      <a:pPr indent="0" lvl="0" marL="0" rtl="0" algn="l">
                        <a:spcBef>
                          <a:spcPts val="0"/>
                        </a:spcBef>
                        <a:spcAft>
                          <a:spcPts val="0"/>
                        </a:spcAft>
                        <a:buNone/>
                      </a:pPr>
                      <a:r>
                        <a:rPr lang="en"/>
                        <a:t>Attribute Name</a:t>
                      </a:r>
                      <a:endParaRPr/>
                    </a:p>
                  </a:txBody>
                  <a:tcPr marT="91425" marB="91425" marR="91425" marL="91425">
                    <a:solidFill>
                      <a:srgbClr val="D5D5D5"/>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D5D5D5"/>
                    </a:solidFill>
                  </a:tcPr>
                </a:tc>
              </a:tr>
              <a:tr h="381000">
                <a:tc>
                  <a:txBody>
                    <a:bodyPr/>
                    <a:lstStyle/>
                    <a:p>
                      <a:pPr indent="0" lvl="0" marL="0" rtl="0" algn="l">
                        <a:spcBef>
                          <a:spcPts val="0"/>
                        </a:spcBef>
                        <a:spcAft>
                          <a:spcPts val="0"/>
                        </a:spcAft>
                        <a:buNone/>
                      </a:pPr>
                      <a:r>
                        <a:rPr lang="en"/>
                        <a:t>app_instance_id</a:t>
                      </a:r>
                      <a:endParaRPr/>
                    </a:p>
                  </a:txBody>
                  <a:tcPr marT="91425" marB="91425" marR="91425" marL="91425"/>
                </a:tc>
                <a:tc>
                  <a:txBody>
                    <a:bodyPr/>
                    <a:lstStyle/>
                    <a:p>
                      <a:pPr indent="0" lvl="0" marL="0" rtl="0" algn="l">
                        <a:spcBef>
                          <a:spcPts val="0"/>
                        </a:spcBef>
                        <a:spcAft>
                          <a:spcPts val="0"/>
                        </a:spcAft>
                        <a:buNone/>
                      </a:pPr>
                      <a:r>
                        <a:rPr lang="en"/>
                        <a:t>Application inst id</a:t>
                      </a:r>
                      <a:endParaRPr/>
                    </a:p>
                  </a:txBody>
                  <a:tcPr marT="91425" marB="91425" marR="91425" marL="91425"/>
                </a:tc>
              </a:tr>
              <a:tr h="381000">
                <a:tc>
                  <a:txBody>
                    <a:bodyPr/>
                    <a:lstStyle/>
                    <a:p>
                      <a:pPr indent="0" lvl="0" marL="0" rtl="0" algn="l">
                        <a:spcBef>
                          <a:spcPts val="0"/>
                        </a:spcBef>
                        <a:spcAft>
                          <a:spcPts val="0"/>
                        </a:spcAft>
                        <a:buNone/>
                      </a:pPr>
                      <a:r>
                        <a:rPr lang="en"/>
                        <a:t>app_package_id</a:t>
                      </a:r>
                      <a:endParaRPr/>
                    </a:p>
                  </a:txBody>
                  <a:tcPr marT="91425" marB="91425" marR="91425" marL="91425"/>
                </a:tc>
                <a:tc>
                  <a:txBody>
                    <a:bodyPr/>
                    <a:lstStyle/>
                    <a:p>
                      <a:pPr indent="0" lvl="0" marL="0" rtl="0" algn="l">
                        <a:spcBef>
                          <a:spcPts val="0"/>
                        </a:spcBef>
                        <a:spcAft>
                          <a:spcPts val="0"/>
                        </a:spcAft>
                        <a:buNone/>
                      </a:pPr>
                      <a:r>
                        <a:rPr lang="en"/>
                        <a:t>Application pkg id</a:t>
                      </a:r>
                      <a:endParaRPr/>
                    </a:p>
                  </a:txBody>
                  <a:tcPr marT="91425" marB="91425" marR="91425" marL="91425"/>
                </a:tc>
              </a:tr>
              <a:tr h="381000">
                <a:tc>
                  <a:txBody>
                    <a:bodyPr/>
                    <a:lstStyle/>
                    <a:p>
                      <a:pPr indent="0" lvl="0" marL="0" rtl="0" algn="l">
                        <a:spcBef>
                          <a:spcPts val="0"/>
                        </a:spcBef>
                        <a:spcAft>
                          <a:spcPts val="0"/>
                        </a:spcAft>
                        <a:buNone/>
                      </a:pPr>
                      <a:r>
                        <a:rPr lang="en"/>
                        <a:t>app_id</a:t>
                      </a:r>
                      <a:endParaRPr/>
                    </a:p>
                  </a:txBody>
                  <a:tcPr marT="91425" marB="91425" marR="91425" marL="91425"/>
                </a:tc>
                <a:tc>
                  <a:txBody>
                    <a:bodyPr/>
                    <a:lstStyle/>
                    <a:p>
                      <a:pPr indent="0" lvl="0" marL="0" rtl="0" algn="l">
                        <a:spcBef>
                          <a:spcPts val="0"/>
                        </a:spcBef>
                        <a:spcAft>
                          <a:spcPts val="0"/>
                        </a:spcAft>
                        <a:buNone/>
                      </a:pPr>
                      <a:r>
                        <a:rPr lang="en"/>
                        <a:t>Application id</a:t>
                      </a:r>
                      <a:endParaRPr/>
                    </a:p>
                  </a:txBody>
                  <a:tcPr marT="91425" marB="91425" marR="91425" marL="91425"/>
                </a:tc>
              </a:tr>
              <a:tr h="381000">
                <a:tc>
                  <a:txBody>
                    <a:bodyPr/>
                    <a:lstStyle/>
                    <a:p>
                      <a:pPr indent="0" lvl="0" marL="0" rtl="0" algn="l">
                        <a:spcBef>
                          <a:spcPts val="0"/>
                        </a:spcBef>
                        <a:spcAft>
                          <a:spcPts val="0"/>
                        </a:spcAft>
                        <a:buNone/>
                      </a:pPr>
                      <a:r>
                        <a:rPr lang="en"/>
                        <a:t>tenant</a:t>
                      </a:r>
                      <a:endParaRPr/>
                    </a:p>
                  </a:txBody>
                  <a:tcPr marT="91425" marB="91425" marR="91425" marL="91425"/>
                </a:tc>
                <a:tc>
                  <a:txBody>
                    <a:bodyPr/>
                    <a:lstStyle/>
                    <a:p>
                      <a:pPr indent="0" lvl="0" marL="0" rtl="0" algn="l">
                        <a:spcBef>
                          <a:spcPts val="0"/>
                        </a:spcBef>
                        <a:spcAft>
                          <a:spcPts val="0"/>
                        </a:spcAft>
                        <a:buNone/>
                      </a:pPr>
                      <a:r>
                        <a:rPr lang="en"/>
                        <a:t>Tenant id</a:t>
                      </a:r>
                      <a:endParaRPr/>
                    </a:p>
                  </a:txBody>
                  <a:tcPr marT="91425" marB="91425" marR="91425" marL="91425"/>
                </a:tc>
              </a:tr>
              <a:tr h="381000">
                <a:tc>
                  <a:txBody>
                    <a:bodyPr/>
                    <a:lstStyle/>
                    <a:p>
                      <a:pPr indent="0" lvl="0" marL="0" rtl="0" algn="l">
                        <a:spcBef>
                          <a:spcPts val="0"/>
                        </a:spcBef>
                        <a:spcAft>
                          <a:spcPts val="0"/>
                        </a:spcAft>
                        <a:buNone/>
                      </a:pPr>
                      <a:r>
                        <a:rPr lang="en"/>
                        <a:t>app_name</a:t>
                      </a:r>
                      <a:endParaRPr/>
                    </a:p>
                  </a:txBody>
                  <a:tcPr marT="91425" marB="91425" marR="91425" marL="91425"/>
                </a:tc>
                <a:tc>
                  <a:txBody>
                    <a:bodyPr/>
                    <a:lstStyle/>
                    <a:p>
                      <a:pPr indent="0" lvl="0" marL="0" rtl="0" algn="l">
                        <a:spcBef>
                          <a:spcPts val="0"/>
                        </a:spcBef>
                        <a:spcAft>
                          <a:spcPts val="0"/>
                        </a:spcAft>
                        <a:buNone/>
                      </a:pPr>
                      <a:r>
                        <a:rPr lang="en"/>
                        <a:t>Application name</a:t>
                      </a:r>
                      <a:endParaRPr/>
                    </a:p>
                  </a:txBody>
                  <a:tcPr marT="91425" marB="91425" marR="91425" marL="91425"/>
                </a:tc>
              </a:tr>
              <a:tr h="381000">
                <a:tc>
                  <a:txBody>
                    <a:bodyPr/>
                    <a:lstStyle/>
                    <a:p>
                      <a:pPr indent="0" lvl="0" marL="0" rtl="0" algn="l">
                        <a:spcBef>
                          <a:spcPts val="0"/>
                        </a:spcBef>
                        <a:spcAft>
                          <a:spcPts val="0"/>
                        </a:spcAft>
                        <a:buNone/>
                      </a:pPr>
                      <a:r>
                        <a:rPr lang="en"/>
                        <a:t>app_descriptor</a:t>
                      </a:r>
                      <a:endParaRPr/>
                    </a:p>
                  </a:txBody>
                  <a:tcPr marT="91425" marB="91425" marR="91425" marL="91425"/>
                </a:tc>
                <a:tc>
                  <a:txBody>
                    <a:bodyPr/>
                    <a:lstStyle/>
                    <a:p>
                      <a:pPr indent="0" lvl="0" marL="0" rtl="0" algn="l">
                        <a:spcBef>
                          <a:spcPts val="0"/>
                        </a:spcBef>
                        <a:spcAft>
                          <a:spcPts val="0"/>
                        </a:spcAft>
                        <a:buNone/>
                      </a:pPr>
                      <a:r>
                        <a:rPr lang="en"/>
                        <a:t>Application descriptor</a:t>
                      </a:r>
                      <a:endParaRPr/>
                    </a:p>
                  </a:txBody>
                  <a:tcPr marT="91425" marB="91425" marR="91425" marL="91425"/>
                </a:tc>
              </a:tr>
              <a:tr h="381000">
                <a:tc>
                  <a:txBody>
                    <a:bodyPr/>
                    <a:lstStyle/>
                    <a:p>
                      <a:pPr indent="0" lvl="0" marL="0" rtl="0" algn="l">
                        <a:spcBef>
                          <a:spcPts val="0"/>
                        </a:spcBef>
                        <a:spcAft>
                          <a:spcPts val="0"/>
                        </a:spcAft>
                        <a:buNone/>
                      </a:pPr>
                      <a:r>
                        <a:rPr lang="en"/>
                        <a:t>mec_host</a:t>
                      </a:r>
                      <a:endParaRPr/>
                    </a:p>
                  </a:txBody>
                  <a:tcPr marT="91425" marB="91425" marR="91425" marL="91425"/>
                </a:tc>
                <a:tc>
                  <a:txBody>
                    <a:bodyPr/>
                    <a:lstStyle/>
                    <a:p>
                      <a:pPr indent="0" lvl="0" marL="0" rtl="0" algn="l">
                        <a:spcBef>
                          <a:spcPts val="0"/>
                        </a:spcBef>
                        <a:spcAft>
                          <a:spcPts val="0"/>
                        </a:spcAft>
                        <a:buNone/>
                      </a:pPr>
                      <a:r>
                        <a:rPr lang="en"/>
                        <a:t>MEC host</a:t>
                      </a:r>
                      <a:endParaRPr/>
                    </a:p>
                  </a:txBody>
                  <a:tcPr marT="91425" marB="91425" marR="91425" marL="91425"/>
                </a:tc>
              </a:tr>
              <a:tr h="381000">
                <a:tc>
                  <a:txBody>
                    <a:bodyPr/>
                    <a:lstStyle/>
                    <a:p>
                      <a:pPr indent="0" lvl="0" marL="0" rtl="0" algn="l">
                        <a:spcBef>
                          <a:spcPts val="0"/>
                        </a:spcBef>
                        <a:spcAft>
                          <a:spcPts val="0"/>
                        </a:spcAft>
                        <a:buNone/>
                      </a:pPr>
                      <a:r>
                        <a:rPr lang="en"/>
                        <a:t>applcm_host</a:t>
                      </a:r>
                      <a:endParaRPr/>
                    </a:p>
                  </a:txBody>
                  <a:tcPr marT="91425" marB="91425" marR="91425" marL="91425"/>
                </a:tc>
                <a:tc>
                  <a:txBody>
                    <a:bodyPr/>
                    <a:lstStyle/>
                    <a:p>
                      <a:pPr indent="0" lvl="0" marL="0" rtl="0" algn="l">
                        <a:spcBef>
                          <a:spcPts val="0"/>
                        </a:spcBef>
                        <a:spcAft>
                          <a:spcPts val="0"/>
                        </a:spcAft>
                        <a:buNone/>
                      </a:pPr>
                      <a:r>
                        <a:rPr lang="en"/>
                        <a:t>Applcm host</a:t>
                      </a:r>
                      <a:endParaRPr/>
                    </a:p>
                  </a:txBody>
                  <a:tcPr marT="91425" marB="91425" marR="91425" marL="91425"/>
                </a:tc>
              </a:tr>
              <a:tr h="381000">
                <a:tc>
                  <a:txBody>
                    <a:bodyPr/>
                    <a:lstStyle/>
                    <a:p>
                      <a:pPr indent="0" lvl="0" marL="0" rtl="0" algn="l">
                        <a:spcBef>
                          <a:spcPts val="0"/>
                        </a:spcBef>
                        <a:spcAft>
                          <a:spcPts val="0"/>
                        </a:spcAft>
                        <a:buNone/>
                      </a:pPr>
                      <a:r>
                        <a:rPr lang="en"/>
                        <a:t>operational_status</a:t>
                      </a:r>
                      <a:endParaRPr/>
                    </a:p>
                  </a:txBody>
                  <a:tcPr marT="91425" marB="91425" marR="91425" marL="91425"/>
                </a:tc>
                <a:tc>
                  <a:txBody>
                    <a:bodyPr/>
                    <a:lstStyle/>
                    <a:p>
                      <a:pPr indent="0" lvl="0" marL="0" rtl="0" algn="l">
                        <a:spcBef>
                          <a:spcPts val="0"/>
                        </a:spcBef>
                        <a:spcAft>
                          <a:spcPts val="0"/>
                        </a:spcAft>
                        <a:buNone/>
                      </a:pPr>
                      <a:r>
                        <a:rPr lang="en"/>
                        <a:t>Operational status</a:t>
                      </a:r>
                      <a:endParaRPr/>
                    </a:p>
                  </a:txBody>
                  <a:tcPr marT="91425" marB="91425" marR="91425" marL="91425"/>
                </a:tc>
              </a:tr>
              <a:tr h="381000">
                <a:tc>
                  <a:txBody>
                    <a:bodyPr/>
                    <a:lstStyle/>
                    <a:p>
                      <a:pPr indent="0" lvl="0" marL="0" rtl="0" algn="l">
                        <a:spcBef>
                          <a:spcPts val="0"/>
                        </a:spcBef>
                        <a:spcAft>
                          <a:spcPts val="0"/>
                        </a:spcAft>
                        <a:buNone/>
                      </a:pPr>
                      <a:r>
                        <a:rPr lang="en"/>
                        <a:t>operation_info</a:t>
                      </a:r>
                      <a:endParaRPr/>
                    </a:p>
                  </a:txBody>
                  <a:tcPr marT="91425" marB="91425" marR="91425" marL="91425"/>
                </a:tc>
                <a:tc>
                  <a:txBody>
                    <a:bodyPr/>
                    <a:lstStyle/>
                    <a:p>
                      <a:pPr indent="0" lvl="0" marL="0" rtl="0" algn="l">
                        <a:spcBef>
                          <a:spcPts val="0"/>
                        </a:spcBef>
                        <a:spcAft>
                          <a:spcPts val="0"/>
                        </a:spcAft>
                        <a:buNone/>
                      </a:pPr>
                      <a:r>
                        <a:rPr lang="en"/>
                        <a:t>Operations info</a:t>
                      </a:r>
                      <a:endParaRPr/>
                    </a:p>
                  </a:txBody>
                  <a:tcPr marT="91425" marB="91425" marR="91425" marL="91425"/>
                </a:tc>
              </a:tr>
            </a:tbl>
          </a:graphicData>
        </a:graphic>
      </p:graphicFrame>
      <p:sp>
        <p:nvSpPr>
          <p:cNvPr id="603" name="Google Shape;603;p48"/>
          <p:cNvSpPr txBox="1"/>
          <p:nvPr/>
        </p:nvSpPr>
        <p:spPr>
          <a:xfrm>
            <a:off x="5045700" y="511425"/>
            <a:ext cx="37794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EdgeGallery Existing App Instance info</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marR="0" rtl="0" algn="l">
              <a:lnSpc>
                <a:spcPct val="100000"/>
              </a:lnSpc>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cxnSp>
        <p:nvCxnSpPr>
          <p:cNvPr id="604" name="Google Shape;604;p48"/>
          <p:cNvCxnSpPr>
            <a:stCxn id="598" idx="0"/>
          </p:cNvCxnSpPr>
          <p:nvPr/>
        </p:nvCxnSpPr>
        <p:spPr>
          <a:xfrm>
            <a:off x="4558061" y="275391"/>
            <a:ext cx="21300" cy="490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9"/>
          <p:cNvSpPr txBox="1"/>
          <p:nvPr/>
        </p:nvSpPr>
        <p:spPr>
          <a:xfrm>
            <a:off x="0" y="0"/>
            <a:ext cx="90537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APPD Model - TODO</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Flows</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1"/>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400">
                <a:solidFill>
                  <a:srgbClr val="1155CC"/>
                </a:solidFill>
              </a:rPr>
              <a:t>Application Deployment: Create</a:t>
            </a:r>
            <a:endParaRPr b="1" sz="2400">
              <a:solidFill>
                <a:srgbClr val="1155CC"/>
              </a:solidFill>
            </a:endParaRPr>
          </a:p>
        </p:txBody>
      </p:sp>
      <p:pic>
        <p:nvPicPr>
          <p:cNvPr id="620" name="Google Shape;620;p51"/>
          <p:cNvPicPr preferRelativeResize="0"/>
          <p:nvPr/>
        </p:nvPicPr>
        <p:blipFill rotWithShape="1">
          <a:blip r:embed="rId3">
            <a:alphaModFix/>
          </a:blip>
          <a:srcRect b="0" l="0" r="0" t="9812"/>
          <a:stretch/>
        </p:blipFill>
        <p:spPr>
          <a:xfrm>
            <a:off x="373200" y="676925"/>
            <a:ext cx="8124850" cy="4421124"/>
          </a:xfrm>
          <a:prstGeom prst="rect">
            <a:avLst/>
          </a:prstGeom>
          <a:noFill/>
          <a:ln>
            <a:noFill/>
          </a:ln>
        </p:spPr>
      </p:pic>
      <p:sp>
        <p:nvSpPr>
          <p:cNvPr id="621" name="Google Shape;621;p51"/>
          <p:cNvSpPr txBox="1"/>
          <p:nvPr/>
        </p:nvSpPr>
        <p:spPr>
          <a:xfrm>
            <a:off x="1905000" y="1181966"/>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6A8759"/>
                </a:solidFill>
                <a:highlight>
                  <a:srgbClr val="2B2B2B"/>
                </a:highlight>
                <a:latin typeface="Courier New"/>
                <a:ea typeface="Courier New"/>
                <a:cs typeface="Courier New"/>
                <a:sym typeface="Courier New"/>
              </a:rPr>
              <a:t>/tenants/{tenant_id}/app_instances</a:t>
            </a:r>
            <a:endParaRPr sz="700">
              <a:solidFill>
                <a:srgbClr val="6A8759"/>
              </a:solidFill>
              <a:highlight>
                <a:srgbClr val="2B2B2B"/>
              </a:highlight>
              <a:latin typeface="Courier New"/>
              <a:ea typeface="Courier New"/>
              <a:cs typeface="Courier New"/>
              <a:sym typeface="Courier New"/>
            </a:endParaRPr>
          </a:p>
        </p:txBody>
      </p:sp>
      <p:sp>
        <p:nvSpPr>
          <p:cNvPr id="622" name="Google Shape;622;p51"/>
          <p:cNvSpPr txBox="1"/>
          <p:nvPr/>
        </p:nvSpPr>
        <p:spPr>
          <a:xfrm>
            <a:off x="3505200" y="1905000"/>
            <a:ext cx="653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/inventory/v1/tenants/{tenant_id}/mechosts/{mec_hos`t}</a:t>
            </a:r>
            <a:endParaRPr sz="800">
              <a:solidFill>
                <a:srgbClr val="6A8759"/>
              </a:solidFill>
              <a:highlight>
                <a:srgbClr val="2B2B2B"/>
              </a:highlight>
              <a:latin typeface="Courier New"/>
              <a:ea typeface="Courier New"/>
              <a:cs typeface="Courier New"/>
              <a:sym typeface="Courier New"/>
            </a:endParaRPr>
          </a:p>
        </p:txBody>
      </p:sp>
      <p:sp>
        <p:nvSpPr>
          <p:cNvPr id="623" name="Google Shape;623;p51"/>
          <p:cNvSpPr txBox="1"/>
          <p:nvPr/>
        </p:nvSpPr>
        <p:spPr>
          <a:xfrm>
            <a:off x="3429000" y="2362200"/>
            <a:ext cx="653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/apm/v1/tenants/{tenant_id}/packages/{app_package_id}/download</a:t>
            </a:r>
            <a:endParaRPr sz="800">
              <a:solidFill>
                <a:srgbClr val="6A8759"/>
              </a:solidFill>
              <a:highlight>
                <a:srgbClr val="2B2B2B"/>
              </a:highlight>
              <a:latin typeface="Courier New"/>
              <a:ea typeface="Courier New"/>
              <a:cs typeface="Courier New"/>
              <a:sym typeface="Courier New"/>
            </a:endParaRPr>
          </a:p>
        </p:txBody>
      </p:sp>
      <p:sp>
        <p:nvSpPr>
          <p:cNvPr id="624" name="Google Shape;624;p51"/>
          <p:cNvSpPr txBox="1"/>
          <p:nvPr/>
        </p:nvSpPr>
        <p:spPr>
          <a:xfrm>
            <a:off x="4038600" y="4114800"/>
            <a:ext cx="383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/inventory/v1/tenants/{tenant_id}/mechosts/{mec_host}/apps</a:t>
            </a:r>
            <a:endParaRPr sz="800">
              <a:solidFill>
                <a:srgbClr val="6A8759"/>
              </a:solidFill>
              <a:highlight>
                <a:srgbClr val="2B2B2B"/>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52"/>
          <p:cNvPicPr preferRelativeResize="0"/>
          <p:nvPr/>
        </p:nvPicPr>
        <p:blipFill>
          <a:blip r:embed="rId3">
            <a:alphaModFix/>
          </a:blip>
          <a:stretch>
            <a:fillRect/>
          </a:stretch>
        </p:blipFill>
        <p:spPr>
          <a:xfrm>
            <a:off x="151975" y="702076"/>
            <a:ext cx="8306225" cy="4158800"/>
          </a:xfrm>
          <a:prstGeom prst="rect">
            <a:avLst/>
          </a:prstGeom>
          <a:noFill/>
          <a:ln>
            <a:noFill/>
          </a:ln>
        </p:spPr>
      </p:pic>
      <p:sp>
        <p:nvSpPr>
          <p:cNvPr id="630" name="Google Shape;630;p52"/>
          <p:cNvSpPr txBox="1"/>
          <p:nvPr/>
        </p:nvSpPr>
        <p:spPr>
          <a:xfrm>
            <a:off x="0" y="0"/>
            <a:ext cx="85659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Application Deployment: Instantiate</a:t>
            </a:r>
            <a:endParaRPr sz="52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631" name="Google Shape;631;p52"/>
          <p:cNvSpPr txBox="1"/>
          <p:nvPr/>
        </p:nvSpPr>
        <p:spPr>
          <a:xfrm>
            <a:off x="1125249" y="907906"/>
            <a:ext cx="43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/tenants/{tenant_id}/app_instances/{app_instance_id}</a:t>
            </a:r>
            <a:endParaRPr sz="800">
              <a:solidFill>
                <a:srgbClr val="6A8759"/>
              </a:solidFill>
              <a:highlight>
                <a:srgbClr val="2B2B2B"/>
              </a:highlight>
              <a:latin typeface="Courier New"/>
              <a:ea typeface="Courier New"/>
              <a:cs typeface="Courier New"/>
              <a:sym typeface="Courier New"/>
            </a:endParaRPr>
          </a:p>
        </p:txBody>
      </p:sp>
      <p:sp>
        <p:nvSpPr>
          <p:cNvPr id="632" name="Google Shape;632;p52"/>
          <p:cNvSpPr txBox="1"/>
          <p:nvPr/>
        </p:nvSpPr>
        <p:spPr>
          <a:xfrm>
            <a:off x="2324959" y="1294525"/>
            <a:ext cx="653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/inventory/v1/tenants/{tenant_id}/mechosts/{mec_hos`t}</a:t>
            </a:r>
            <a:endParaRPr sz="800">
              <a:solidFill>
                <a:srgbClr val="6A8759"/>
              </a:solidFill>
              <a:highlight>
                <a:srgbClr val="2B2B2B"/>
              </a:highlight>
              <a:latin typeface="Courier New"/>
              <a:ea typeface="Courier New"/>
              <a:cs typeface="Courier New"/>
              <a:sym typeface="Courier New"/>
            </a:endParaRPr>
          </a:p>
        </p:txBody>
      </p:sp>
      <p:sp>
        <p:nvSpPr>
          <p:cNvPr id="633" name="Google Shape;633;p52"/>
          <p:cNvSpPr txBox="1"/>
          <p:nvPr/>
        </p:nvSpPr>
        <p:spPr>
          <a:xfrm>
            <a:off x="2514600" y="1524000"/>
            <a:ext cx="576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A8759"/>
                </a:solidFill>
                <a:highlight>
                  <a:srgbClr val="2B2B2B"/>
                </a:highlight>
                <a:latin typeface="Courier New"/>
                <a:ea typeface="Courier New"/>
                <a:cs typeface="Courier New"/>
                <a:sym typeface="Courier New"/>
              </a:rPr>
              <a:t>/lcmcontroller/v2/tenants/{tenant_id}/app_instances/{app_instance_id}/instantiate</a:t>
            </a:r>
            <a:endParaRPr sz="800">
              <a:solidFill>
                <a:srgbClr val="6A8759"/>
              </a:solidFill>
              <a:highlight>
                <a:srgbClr val="2B2B2B"/>
              </a:highlight>
              <a:latin typeface="Courier New"/>
              <a:ea typeface="Courier New"/>
              <a:cs typeface="Courier New"/>
              <a:sym typeface="Courier New"/>
            </a:endParaRPr>
          </a:p>
        </p:txBody>
      </p:sp>
      <p:sp>
        <p:nvSpPr>
          <p:cNvPr id="634" name="Google Shape;634;p52"/>
          <p:cNvSpPr txBox="1"/>
          <p:nvPr/>
        </p:nvSpPr>
        <p:spPr>
          <a:xfrm>
            <a:off x="4572000" y="2031423"/>
            <a:ext cx="698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/kongIP:Port</a:t>
            </a:r>
            <a:r>
              <a:rPr lang="en" sz="800"/>
              <a:t>/mep/appMng/v1/applications/AppInsId/confs</a:t>
            </a:r>
            <a:endParaRPr sz="800"/>
          </a:p>
        </p:txBody>
      </p:sp>
      <p:pic>
        <p:nvPicPr>
          <p:cNvPr id="635" name="Google Shape;635;p52"/>
          <p:cNvPicPr preferRelativeResize="0"/>
          <p:nvPr/>
        </p:nvPicPr>
        <p:blipFill>
          <a:blip r:embed="rId4">
            <a:alphaModFix/>
          </a:blip>
          <a:stretch>
            <a:fillRect/>
          </a:stretch>
        </p:blipFill>
        <p:spPr>
          <a:xfrm>
            <a:off x="4095246" y="3022027"/>
            <a:ext cx="1121775" cy="542125"/>
          </a:xfrm>
          <a:prstGeom prst="rect">
            <a:avLst/>
          </a:prstGeom>
          <a:noFill/>
          <a:ln>
            <a:noFill/>
          </a:ln>
        </p:spPr>
      </p:pic>
      <p:sp>
        <p:nvSpPr>
          <p:cNvPr id="636" name="Google Shape;636;p52"/>
          <p:cNvSpPr txBox="1"/>
          <p:nvPr/>
        </p:nvSpPr>
        <p:spPr>
          <a:xfrm>
            <a:off x="6611630" y="3072240"/>
            <a:ext cx="77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Helm client</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Appd Rule Configuration (MM2)</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642" name="Google Shape;642;p53"/>
          <p:cNvPicPr preferRelativeResize="0"/>
          <p:nvPr/>
        </p:nvPicPr>
        <p:blipFill>
          <a:blip r:embed="rId3">
            <a:alphaModFix/>
          </a:blip>
          <a:stretch>
            <a:fillRect/>
          </a:stretch>
        </p:blipFill>
        <p:spPr>
          <a:xfrm>
            <a:off x="516075" y="716350"/>
            <a:ext cx="5991225" cy="4171900"/>
          </a:xfrm>
          <a:prstGeom prst="rect">
            <a:avLst/>
          </a:prstGeom>
          <a:noFill/>
          <a:ln>
            <a:noFill/>
          </a:ln>
        </p:spPr>
      </p:pic>
      <p:pic>
        <p:nvPicPr>
          <p:cNvPr id="643" name="Google Shape;643;p53"/>
          <p:cNvPicPr preferRelativeResize="0"/>
          <p:nvPr/>
        </p:nvPicPr>
        <p:blipFill>
          <a:blip r:embed="rId4">
            <a:alphaModFix/>
          </a:blip>
          <a:stretch>
            <a:fillRect/>
          </a:stretch>
        </p:blipFill>
        <p:spPr>
          <a:xfrm>
            <a:off x="6659700" y="789125"/>
            <a:ext cx="2331900" cy="26598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3">
            <a:alphaModFix/>
          </a:blip>
          <a:srcRect b="0" l="0" r="0" t="0"/>
          <a:stretch/>
        </p:blipFill>
        <p:spPr>
          <a:xfrm>
            <a:off x="2389509" y="836768"/>
            <a:ext cx="4408941" cy="2606566"/>
          </a:xfrm>
          <a:prstGeom prst="rect">
            <a:avLst/>
          </a:prstGeom>
          <a:noFill/>
          <a:ln>
            <a:noFill/>
          </a:ln>
        </p:spPr>
      </p:pic>
      <p:sp>
        <p:nvSpPr>
          <p:cNvPr id="185" name="Google Shape;185;p27"/>
          <p:cNvSpPr/>
          <p:nvPr/>
        </p:nvSpPr>
        <p:spPr>
          <a:xfrm>
            <a:off x="2476750" y="4210126"/>
            <a:ext cx="2043300" cy="8853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Provides Intermediate UPF</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flow scheduling and load balancing</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Traffic redirection</a:t>
            </a:r>
            <a:endParaRPr b="0" i="0" sz="800" u="none" cap="none" strike="noStrike">
              <a:solidFill>
                <a:srgbClr val="000000"/>
              </a:solidFill>
              <a:latin typeface="Times New Roman"/>
              <a:ea typeface="Times New Roman"/>
              <a:cs typeface="Times New Roman"/>
              <a:sym typeface="Times New Roman"/>
            </a:endParaRPr>
          </a:p>
        </p:txBody>
      </p:sp>
      <p:sp>
        <p:nvSpPr>
          <p:cNvPr id="186" name="Google Shape;186;p27"/>
          <p:cNvSpPr/>
          <p:nvPr/>
        </p:nvSpPr>
        <p:spPr>
          <a:xfrm>
            <a:off x="2476750" y="4050384"/>
            <a:ext cx="2043300" cy="159900"/>
          </a:xfrm>
          <a:prstGeom prst="roundRect">
            <a:avLst>
              <a:gd fmla="val 16667" name="adj"/>
            </a:avLst>
          </a:prstGeom>
          <a:solidFill>
            <a:srgbClr val="FFFF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Plane</a:t>
            </a:r>
            <a:endParaRPr b="0" i="0" sz="1400" u="none" cap="none" strike="noStrike">
              <a:solidFill>
                <a:srgbClr val="000000"/>
              </a:solidFill>
              <a:latin typeface="Arial"/>
              <a:ea typeface="Arial"/>
              <a:cs typeface="Arial"/>
              <a:sym typeface="Arial"/>
            </a:endParaRPr>
          </a:p>
        </p:txBody>
      </p:sp>
      <p:sp>
        <p:nvSpPr>
          <p:cNvPr id="187" name="Google Shape;187;p27"/>
          <p:cNvSpPr/>
          <p:nvPr/>
        </p:nvSpPr>
        <p:spPr>
          <a:xfrm>
            <a:off x="4626580" y="4210126"/>
            <a:ext cx="2043300" cy="8853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Runs on containers/VM of MEC hosts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Interworks with the MEPM via Mp1 interface for lifecycle, flow rule management and service governance</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Provides services for other APPs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Access MEC services</a:t>
            </a:r>
            <a:endParaRPr b="0" i="0" sz="800" u="none" cap="none" strike="noStrike">
              <a:solidFill>
                <a:srgbClr val="000000"/>
              </a:solidFill>
              <a:latin typeface="Times New Roman"/>
              <a:ea typeface="Times New Roman"/>
              <a:cs typeface="Times New Roman"/>
              <a:sym typeface="Times New Roman"/>
            </a:endParaRPr>
          </a:p>
        </p:txBody>
      </p:sp>
      <p:sp>
        <p:nvSpPr>
          <p:cNvPr id="188" name="Google Shape;188;p27"/>
          <p:cNvSpPr/>
          <p:nvPr/>
        </p:nvSpPr>
        <p:spPr>
          <a:xfrm>
            <a:off x="4626580" y="4050384"/>
            <a:ext cx="2043300" cy="1599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MEC App</a:t>
            </a:r>
            <a:endParaRPr b="0" i="0" sz="1400" u="none" cap="none" strike="noStrike">
              <a:solidFill>
                <a:srgbClr val="000000"/>
              </a:solidFill>
              <a:latin typeface="Arial"/>
              <a:ea typeface="Arial"/>
              <a:cs typeface="Arial"/>
              <a:sym typeface="Arial"/>
            </a:endParaRPr>
          </a:p>
        </p:txBody>
      </p:sp>
      <p:sp>
        <p:nvSpPr>
          <p:cNvPr id="189" name="Google Shape;189;p27"/>
          <p:cNvSpPr/>
          <p:nvPr/>
        </p:nvSpPr>
        <p:spPr>
          <a:xfrm>
            <a:off x="4626580" y="141282"/>
            <a:ext cx="4101000" cy="6954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Maintenance view: Deployed host, available resources/services and topology</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package management, App repository</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Host selection for app deployment</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Initiate App instantiation or instance termination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location migration</a:t>
            </a:r>
            <a:endParaRPr b="0" i="0" sz="800" u="none" cap="none" strike="noStrike">
              <a:solidFill>
                <a:srgbClr val="000000"/>
              </a:solidFill>
              <a:latin typeface="Times New Roman"/>
              <a:ea typeface="Times New Roman"/>
              <a:cs typeface="Times New Roman"/>
              <a:sym typeface="Times New Roman"/>
            </a:endParaRPr>
          </a:p>
        </p:txBody>
      </p:sp>
      <p:sp>
        <p:nvSpPr>
          <p:cNvPr id="190" name="Google Shape;190;p27"/>
          <p:cNvSpPr/>
          <p:nvPr/>
        </p:nvSpPr>
        <p:spPr>
          <a:xfrm>
            <a:off x="4626580" y="0"/>
            <a:ext cx="4101000" cy="1410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MEC Orchestrator</a:t>
            </a:r>
            <a:endParaRPr b="0" i="0" sz="1400" u="none" cap="none" strike="noStrike">
              <a:solidFill>
                <a:srgbClr val="000000"/>
              </a:solidFill>
              <a:latin typeface="Arial"/>
              <a:ea typeface="Arial"/>
              <a:cs typeface="Arial"/>
              <a:sym typeface="Arial"/>
            </a:endParaRPr>
          </a:p>
        </p:txBody>
      </p:sp>
      <p:sp>
        <p:nvSpPr>
          <p:cNvPr id="191" name="Google Shape;191;p27"/>
          <p:cNvSpPr/>
          <p:nvPr/>
        </p:nvSpPr>
        <p:spPr>
          <a:xfrm>
            <a:off x="6730751" y="1133838"/>
            <a:ext cx="2043300" cy="13215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instance lifecycle management, including status report to the MEO</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MEP NE management, including NE and service deployment</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Flow and DNS rule management, including rule setting receipe and distribution to each MEP</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Virtual resource status, fault report and performance statistics collection for each MEC host</a:t>
            </a:r>
            <a:endParaRPr b="0" i="0" sz="800" u="none" cap="none" strike="noStrike">
              <a:solidFill>
                <a:srgbClr val="000000"/>
              </a:solidFill>
              <a:latin typeface="Times New Roman"/>
              <a:ea typeface="Times New Roman"/>
              <a:cs typeface="Times New Roman"/>
              <a:sym typeface="Times New Roman"/>
            </a:endParaRPr>
          </a:p>
        </p:txBody>
      </p:sp>
      <p:sp>
        <p:nvSpPr>
          <p:cNvPr id="192" name="Google Shape;192;p27"/>
          <p:cNvSpPr/>
          <p:nvPr/>
        </p:nvSpPr>
        <p:spPr>
          <a:xfrm>
            <a:off x="6730751" y="895188"/>
            <a:ext cx="2043300" cy="2388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300" u="none" cap="none" strike="noStrike">
                <a:solidFill>
                  <a:srgbClr val="000000"/>
                </a:solidFill>
                <a:latin typeface="Arial"/>
                <a:ea typeface="Arial"/>
                <a:cs typeface="Arial"/>
                <a:sym typeface="Arial"/>
              </a:rPr>
              <a:t>MEC Platform Manager</a:t>
            </a:r>
            <a:endParaRPr b="0" i="0" sz="1300" u="none" cap="none" strike="noStrike">
              <a:solidFill>
                <a:srgbClr val="000000"/>
              </a:solidFill>
              <a:latin typeface="Arial"/>
              <a:ea typeface="Arial"/>
              <a:cs typeface="Arial"/>
              <a:sym typeface="Arial"/>
            </a:endParaRPr>
          </a:p>
        </p:txBody>
      </p:sp>
      <p:sp>
        <p:nvSpPr>
          <p:cNvPr id="193" name="Google Shape;193;p27"/>
          <p:cNvSpPr/>
          <p:nvPr/>
        </p:nvSpPr>
        <p:spPr>
          <a:xfrm>
            <a:off x="6730751" y="2694116"/>
            <a:ext cx="2043300" cy="23760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Provides services governance for apps(Release,discovery, subscription and consumption)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Receives flow rule settings and sends them to the data plane</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Receive DNS policies and uses them in DNS services (service/proxy)</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Monitors app integration and O&amp;M status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Offer basic app services, including API GW capability exposure.</a:t>
            </a:r>
            <a:endParaRPr b="0" i="0" sz="800" u="none" cap="none" strike="noStrike">
              <a:solidFill>
                <a:srgbClr val="000000"/>
              </a:solidFill>
              <a:latin typeface="Times New Roman"/>
              <a:ea typeface="Times New Roman"/>
              <a:cs typeface="Times New Roman"/>
              <a:sym typeface="Times New Roman"/>
            </a:endParaRPr>
          </a:p>
        </p:txBody>
      </p:sp>
      <p:sp>
        <p:nvSpPr>
          <p:cNvPr id="194" name="Google Shape;194;p27"/>
          <p:cNvSpPr/>
          <p:nvPr/>
        </p:nvSpPr>
        <p:spPr>
          <a:xfrm>
            <a:off x="6730751" y="2534374"/>
            <a:ext cx="2043300" cy="1599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MEC Platform</a:t>
            </a:r>
            <a:endParaRPr b="0" i="0" sz="1400" u="none" cap="none" strike="noStrike">
              <a:solidFill>
                <a:srgbClr val="000000"/>
              </a:solidFill>
              <a:latin typeface="Arial"/>
              <a:ea typeface="Arial"/>
              <a:cs typeface="Arial"/>
              <a:sym typeface="Arial"/>
            </a:endParaRPr>
          </a:p>
        </p:txBody>
      </p:sp>
      <p:sp>
        <p:nvSpPr>
          <p:cNvPr id="195" name="Google Shape;195;p27"/>
          <p:cNvSpPr/>
          <p:nvPr/>
        </p:nvSpPr>
        <p:spPr>
          <a:xfrm>
            <a:off x="3222314" y="2827964"/>
            <a:ext cx="718200" cy="196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27"/>
          <p:cNvCxnSpPr>
            <a:stCxn id="195" idx="2"/>
            <a:endCxn id="186" idx="0"/>
          </p:cNvCxnSpPr>
          <p:nvPr/>
        </p:nvCxnSpPr>
        <p:spPr>
          <a:xfrm rot="5400000">
            <a:off x="3026714" y="3495764"/>
            <a:ext cx="1026300" cy="83100"/>
          </a:xfrm>
          <a:prstGeom prst="bentConnector3">
            <a:avLst>
              <a:gd fmla="val 49998" name="adj1"/>
            </a:avLst>
          </a:prstGeom>
          <a:noFill/>
          <a:ln cap="flat" cmpd="sng" w="19050">
            <a:solidFill>
              <a:srgbClr val="0000FF"/>
            </a:solidFill>
            <a:prstDash val="solid"/>
            <a:round/>
            <a:headEnd len="sm" w="sm" type="none"/>
            <a:tailEnd len="sm" w="sm" type="none"/>
          </a:ln>
        </p:spPr>
      </p:cxnSp>
      <p:sp>
        <p:nvSpPr>
          <p:cNvPr id="197" name="Google Shape;197;p27"/>
          <p:cNvSpPr/>
          <p:nvPr/>
        </p:nvSpPr>
        <p:spPr>
          <a:xfrm>
            <a:off x="5571283" y="1437101"/>
            <a:ext cx="718200" cy="1962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8" name="Google Shape;198;p27"/>
          <p:cNvCxnSpPr>
            <a:stCxn id="189" idx="1"/>
            <a:endCxn id="197" idx="1"/>
          </p:cNvCxnSpPr>
          <p:nvPr/>
        </p:nvCxnSpPr>
        <p:spPr>
          <a:xfrm>
            <a:off x="4626580" y="488982"/>
            <a:ext cx="944700" cy="1046100"/>
          </a:xfrm>
          <a:prstGeom prst="bentConnector3">
            <a:avLst>
              <a:gd fmla="val -23765" name="adj1"/>
            </a:avLst>
          </a:prstGeom>
          <a:noFill/>
          <a:ln cap="flat" cmpd="sng" w="19050">
            <a:solidFill>
              <a:srgbClr val="00FF00"/>
            </a:solidFill>
            <a:prstDash val="solid"/>
            <a:round/>
            <a:headEnd len="sm" w="sm" type="none"/>
            <a:tailEnd len="sm" w="sm" type="none"/>
          </a:ln>
        </p:spPr>
      </p:cxnSp>
      <p:sp>
        <p:nvSpPr>
          <p:cNvPr id="199" name="Google Shape;199;p27"/>
          <p:cNvSpPr/>
          <p:nvPr/>
        </p:nvSpPr>
        <p:spPr>
          <a:xfrm>
            <a:off x="5238420" y="2098229"/>
            <a:ext cx="1169100" cy="6216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7"/>
          <p:cNvCxnSpPr>
            <a:stCxn id="192" idx="1"/>
            <a:endCxn id="199" idx="3"/>
          </p:cNvCxnSpPr>
          <p:nvPr/>
        </p:nvCxnSpPr>
        <p:spPr>
          <a:xfrm flipH="1">
            <a:off x="6407651" y="1014588"/>
            <a:ext cx="323100" cy="1394400"/>
          </a:xfrm>
          <a:prstGeom prst="bentConnector3">
            <a:avLst>
              <a:gd fmla="val 49989" name="adj1"/>
            </a:avLst>
          </a:prstGeom>
          <a:noFill/>
          <a:ln cap="flat" cmpd="sng" w="19050">
            <a:solidFill>
              <a:srgbClr val="00FF00"/>
            </a:solidFill>
            <a:prstDash val="solid"/>
            <a:round/>
            <a:headEnd len="sm" w="sm" type="none"/>
            <a:tailEnd len="sm" w="sm" type="none"/>
          </a:ln>
        </p:spPr>
      </p:cxnSp>
      <p:sp>
        <p:nvSpPr>
          <p:cNvPr id="201" name="Google Shape;201;p27"/>
          <p:cNvSpPr/>
          <p:nvPr/>
        </p:nvSpPr>
        <p:spPr>
          <a:xfrm>
            <a:off x="4151671" y="1829198"/>
            <a:ext cx="771900" cy="10266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27"/>
          <p:cNvCxnSpPr>
            <a:stCxn id="201" idx="2"/>
            <a:endCxn id="193" idx="1"/>
          </p:cNvCxnSpPr>
          <p:nvPr/>
        </p:nvCxnSpPr>
        <p:spPr>
          <a:xfrm flipH="1" rot="-5400000">
            <a:off x="5120971" y="2272448"/>
            <a:ext cx="1026300" cy="2193000"/>
          </a:xfrm>
          <a:prstGeom prst="bentConnector2">
            <a:avLst/>
          </a:prstGeom>
          <a:noFill/>
          <a:ln cap="flat" cmpd="sng" w="19050">
            <a:solidFill>
              <a:srgbClr val="00FF00"/>
            </a:solidFill>
            <a:prstDash val="solid"/>
            <a:round/>
            <a:headEnd len="sm" w="sm" type="none"/>
            <a:tailEnd len="sm" w="sm" type="none"/>
          </a:ln>
        </p:spPr>
      </p:cxnSp>
      <p:sp>
        <p:nvSpPr>
          <p:cNvPr id="203" name="Google Shape;203;p27"/>
          <p:cNvSpPr/>
          <p:nvPr/>
        </p:nvSpPr>
        <p:spPr>
          <a:xfrm>
            <a:off x="3195725" y="2430972"/>
            <a:ext cx="885900" cy="3408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7"/>
          <p:cNvCxnSpPr>
            <a:stCxn id="203" idx="3"/>
            <a:endCxn id="188" idx="1"/>
          </p:cNvCxnSpPr>
          <p:nvPr/>
        </p:nvCxnSpPr>
        <p:spPr>
          <a:xfrm>
            <a:off x="4081625" y="2601372"/>
            <a:ext cx="545100" cy="1529100"/>
          </a:xfrm>
          <a:prstGeom prst="bentConnector3">
            <a:avLst>
              <a:gd fmla="val 50011" name="adj1"/>
            </a:avLst>
          </a:prstGeom>
          <a:noFill/>
          <a:ln cap="flat" cmpd="sng" w="19050">
            <a:solidFill>
              <a:srgbClr val="00FF00"/>
            </a:solidFill>
            <a:prstDash val="solid"/>
            <a:round/>
            <a:headEnd len="sm" w="sm" type="none"/>
            <a:tailEnd len="sm" w="sm" type="none"/>
          </a:ln>
        </p:spPr>
      </p:cxnSp>
      <p:sp>
        <p:nvSpPr>
          <p:cNvPr id="205" name="Google Shape;205;p27"/>
          <p:cNvSpPr/>
          <p:nvPr/>
        </p:nvSpPr>
        <p:spPr>
          <a:xfrm>
            <a:off x="151150" y="3936645"/>
            <a:ext cx="2193000" cy="12069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Allocating, managing and releasing virtualized resources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preparing the virtualization infrastructure to run a software image.</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collecting and reporting performance and fault information about the virtualized resources;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when supported, performing application relocation.</a:t>
            </a:r>
            <a:endParaRPr b="0" i="0" sz="800" u="none" cap="none" strike="noStrike">
              <a:solidFill>
                <a:srgbClr val="000000"/>
              </a:solidFill>
              <a:latin typeface="Times New Roman"/>
              <a:ea typeface="Times New Roman"/>
              <a:cs typeface="Times New Roman"/>
              <a:sym typeface="Times New Roman"/>
            </a:endParaRPr>
          </a:p>
        </p:txBody>
      </p:sp>
      <p:sp>
        <p:nvSpPr>
          <p:cNvPr id="206" name="Google Shape;206;p27"/>
          <p:cNvSpPr/>
          <p:nvPr/>
        </p:nvSpPr>
        <p:spPr>
          <a:xfrm>
            <a:off x="151150" y="3691925"/>
            <a:ext cx="2193000" cy="244800"/>
          </a:xfrm>
          <a:prstGeom prst="roundRect">
            <a:avLst>
              <a:gd fmla="val 16667" name="adj"/>
            </a:avLst>
          </a:prstGeom>
          <a:solidFill>
            <a:srgbClr val="FFFF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VIM</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151150" y="318958"/>
            <a:ext cx="2193000" cy="13617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receives requests via the CFS portal and from device applications for instantiation or termination of applications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Granted requests are forwarded to the multi-access edge orchestrator for further processing.</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receives requests from device applications for relocating applications between external clouds and the MEC system.</a:t>
            </a:r>
            <a:endParaRPr b="0" i="0" sz="8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imes New Roman"/>
              <a:ea typeface="Times New Roman"/>
              <a:cs typeface="Times New Roman"/>
              <a:sym typeface="Times New Roman"/>
            </a:endParaRPr>
          </a:p>
        </p:txBody>
      </p:sp>
      <p:sp>
        <p:nvSpPr>
          <p:cNvPr id="208" name="Google Shape;208;p27"/>
          <p:cNvSpPr/>
          <p:nvPr/>
        </p:nvSpPr>
        <p:spPr>
          <a:xfrm>
            <a:off x="151150" y="42803"/>
            <a:ext cx="2193000" cy="276300"/>
          </a:xfrm>
          <a:prstGeom prst="roundRect">
            <a:avLst>
              <a:gd fmla="val 16667" name="adj"/>
            </a:avLst>
          </a:prstGeom>
          <a:solidFill>
            <a:srgbClr val="FFFF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OSS</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a:off x="5289053" y="994823"/>
            <a:ext cx="960600" cy="196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7"/>
          <p:cNvSpPr/>
          <p:nvPr/>
        </p:nvSpPr>
        <p:spPr>
          <a:xfrm>
            <a:off x="5289053" y="2887090"/>
            <a:ext cx="960600" cy="196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 name="Google Shape;211;p27"/>
          <p:cNvCxnSpPr>
            <a:stCxn id="208" idx="3"/>
            <a:endCxn id="209" idx="1"/>
          </p:cNvCxnSpPr>
          <p:nvPr/>
        </p:nvCxnSpPr>
        <p:spPr>
          <a:xfrm>
            <a:off x="2344150" y="180953"/>
            <a:ext cx="2944800" cy="912000"/>
          </a:xfrm>
          <a:prstGeom prst="bentConnector3">
            <a:avLst>
              <a:gd fmla="val 50002" name="adj1"/>
            </a:avLst>
          </a:prstGeom>
          <a:noFill/>
          <a:ln cap="flat" cmpd="sng" w="19050">
            <a:solidFill>
              <a:srgbClr val="0000FF"/>
            </a:solidFill>
            <a:prstDash val="solid"/>
            <a:round/>
            <a:headEnd len="sm" w="sm" type="none"/>
            <a:tailEnd len="sm" w="sm" type="none"/>
          </a:ln>
        </p:spPr>
      </p:cxnSp>
      <p:cxnSp>
        <p:nvCxnSpPr>
          <p:cNvPr id="212" name="Google Shape;212;p27"/>
          <p:cNvCxnSpPr>
            <a:stCxn id="206" idx="3"/>
            <a:endCxn id="210" idx="2"/>
          </p:cNvCxnSpPr>
          <p:nvPr/>
        </p:nvCxnSpPr>
        <p:spPr>
          <a:xfrm flipH="1" rot="10800000">
            <a:off x="2344150" y="3083225"/>
            <a:ext cx="3425100" cy="731100"/>
          </a:xfrm>
          <a:prstGeom prst="bentConnector2">
            <a:avLst/>
          </a:prstGeom>
          <a:noFill/>
          <a:ln cap="flat" cmpd="sng" w="19050">
            <a:solidFill>
              <a:srgbClr val="0000FF"/>
            </a:solidFill>
            <a:prstDash val="solid"/>
            <a:round/>
            <a:headEnd len="sm" w="sm" type="none"/>
            <a:tailEnd len="sm" w="sm" type="none"/>
          </a:ln>
        </p:spPr>
      </p:cxnSp>
      <p:sp>
        <p:nvSpPr>
          <p:cNvPr id="213" name="Google Shape;213;p27"/>
          <p:cNvSpPr/>
          <p:nvPr/>
        </p:nvSpPr>
        <p:spPr>
          <a:xfrm>
            <a:off x="151150" y="1994128"/>
            <a:ext cx="2193000" cy="1638000"/>
          </a:xfrm>
          <a:prstGeom prst="rect">
            <a:avLst/>
          </a:prstGeom>
          <a:solidFill>
            <a:srgbClr val="FFFFF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allows device applications to request on-boarding, instantiation, termination of user applications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relocation of user applications in and out of the MEC system.</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Informs the device applications about the state of the user applications.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Authorizes requests from device applications in the device and interacts with the OSS and the multi-access edge orchestrator for further processing of these requests.</a:t>
            </a:r>
            <a:endParaRPr b="0" i="0" sz="800" u="none" cap="none" strike="noStrike">
              <a:solidFill>
                <a:srgbClr val="000000"/>
              </a:solidFill>
              <a:latin typeface="Times New Roman"/>
              <a:ea typeface="Times New Roman"/>
              <a:cs typeface="Times New Roman"/>
              <a:sym typeface="Times New Roman"/>
            </a:endParaRPr>
          </a:p>
        </p:txBody>
      </p:sp>
      <p:sp>
        <p:nvSpPr>
          <p:cNvPr id="214" name="Google Shape;214;p27"/>
          <p:cNvSpPr/>
          <p:nvPr/>
        </p:nvSpPr>
        <p:spPr>
          <a:xfrm>
            <a:off x="151150" y="1752023"/>
            <a:ext cx="2193000" cy="242400"/>
          </a:xfrm>
          <a:prstGeom prst="roundRect">
            <a:avLst>
              <a:gd fmla="val 16667" name="adj"/>
            </a:avLst>
          </a:prstGeom>
          <a:solidFill>
            <a:srgbClr val="FFFF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User APP LCM Proxy</a:t>
            </a:r>
            <a:endParaRPr b="0" i="0" sz="1400" u="none" cap="none" strike="noStrike">
              <a:solidFill>
                <a:srgbClr val="000000"/>
              </a:solidFill>
              <a:latin typeface="Arial"/>
              <a:ea typeface="Arial"/>
              <a:cs typeface="Arial"/>
              <a:sym typeface="Arial"/>
            </a:endParaRPr>
          </a:p>
        </p:txBody>
      </p:sp>
      <p:sp>
        <p:nvSpPr>
          <p:cNvPr id="215" name="Google Shape;215;p27"/>
          <p:cNvSpPr/>
          <p:nvPr/>
        </p:nvSpPr>
        <p:spPr>
          <a:xfrm>
            <a:off x="4450237" y="1092791"/>
            <a:ext cx="382200" cy="388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6" name="Google Shape;216;p27"/>
          <p:cNvCxnSpPr>
            <a:stCxn id="214" idx="3"/>
          </p:cNvCxnSpPr>
          <p:nvPr/>
        </p:nvCxnSpPr>
        <p:spPr>
          <a:xfrm flipH="1" rot="10800000">
            <a:off x="2344150" y="1354223"/>
            <a:ext cx="2088900" cy="519000"/>
          </a:xfrm>
          <a:prstGeom prst="bentConnector3">
            <a:avLst>
              <a:gd fmla="val 50000" name="adj1"/>
            </a:avLst>
          </a:prstGeom>
          <a:noFill/>
          <a:ln cap="flat" cmpd="sng" w="19050">
            <a:solidFill>
              <a:srgbClr val="0000FF"/>
            </a:solidFill>
            <a:prstDash val="solid"/>
            <a:round/>
            <a:headEnd len="sm" w="sm" type="none"/>
            <a:tailEnd len="sm" w="sm" type="none"/>
          </a:ln>
        </p:spPr>
      </p:cxnSp>
      <p:sp>
        <p:nvSpPr>
          <p:cNvPr id="217" name="Google Shape;217;p27"/>
          <p:cNvSpPr/>
          <p:nvPr/>
        </p:nvSpPr>
        <p:spPr>
          <a:xfrm>
            <a:off x="5134725" y="1396870"/>
            <a:ext cx="1355100" cy="1394400"/>
          </a:xfrm>
          <a:prstGeom prst="rect">
            <a:avLst/>
          </a:prstGeom>
          <a:noFill/>
          <a:ln cap="flat" cmpd="sng" w="38100">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Monitoring/Statistics</a:t>
            </a:r>
            <a:r>
              <a:rPr b="1" lang="en" sz="2400">
                <a:solidFill>
                  <a:srgbClr val="1155CC"/>
                </a:solidFill>
              </a:rPr>
              <a:t>: </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649" name="Google Shape;649;p54"/>
          <p:cNvPicPr preferRelativeResize="0"/>
          <p:nvPr/>
        </p:nvPicPr>
        <p:blipFill>
          <a:blip r:embed="rId3">
            <a:alphaModFix/>
          </a:blip>
          <a:stretch>
            <a:fillRect/>
          </a:stretch>
        </p:blipFill>
        <p:spPr>
          <a:xfrm>
            <a:off x="152400" y="789125"/>
            <a:ext cx="8839201" cy="4080634"/>
          </a:xfrm>
          <a:prstGeom prst="rect">
            <a:avLst/>
          </a:prstGeom>
          <a:noFill/>
          <a:ln>
            <a:noFill/>
          </a:ln>
        </p:spPr>
      </p:pic>
      <p:pic>
        <p:nvPicPr>
          <p:cNvPr id="650" name="Google Shape;650;p54"/>
          <p:cNvPicPr preferRelativeResize="0"/>
          <p:nvPr/>
        </p:nvPicPr>
        <p:blipFill>
          <a:blip r:embed="rId4">
            <a:alphaModFix/>
          </a:blip>
          <a:stretch>
            <a:fillRect/>
          </a:stretch>
        </p:blipFill>
        <p:spPr>
          <a:xfrm>
            <a:off x="-53725" y="2159750"/>
            <a:ext cx="3398300" cy="209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Autonomous Edge</a:t>
            </a:r>
            <a:endParaRPr sz="4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6"/>
          <p:cNvSpPr txBox="1"/>
          <p:nvPr>
            <p:ph type="ctrTitle"/>
          </p:nvPr>
        </p:nvSpPr>
        <p:spPr>
          <a:xfrm>
            <a:off x="-2736292" y="-123662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MEPM FE</a:t>
            </a:r>
            <a:endParaRPr sz="4200"/>
          </a:p>
        </p:txBody>
      </p:sp>
      <p:pic>
        <p:nvPicPr>
          <p:cNvPr id="661" name="Google Shape;661;p56"/>
          <p:cNvPicPr preferRelativeResize="0"/>
          <p:nvPr/>
        </p:nvPicPr>
        <p:blipFill>
          <a:blip r:embed="rId3">
            <a:alphaModFix/>
          </a:blip>
          <a:stretch>
            <a:fillRect/>
          </a:stretch>
        </p:blipFill>
        <p:spPr>
          <a:xfrm>
            <a:off x="606975" y="767025"/>
            <a:ext cx="6528686" cy="4022726"/>
          </a:xfrm>
          <a:prstGeom prst="rect">
            <a:avLst/>
          </a:prstGeom>
          <a:noFill/>
          <a:ln>
            <a:noFill/>
          </a:ln>
        </p:spPr>
      </p:pic>
      <p:pic>
        <p:nvPicPr>
          <p:cNvPr id="662" name="Google Shape;662;p56"/>
          <p:cNvPicPr preferRelativeResize="0"/>
          <p:nvPr/>
        </p:nvPicPr>
        <p:blipFill>
          <a:blip r:embed="rId4">
            <a:alphaModFix/>
          </a:blip>
          <a:stretch>
            <a:fillRect/>
          </a:stretch>
        </p:blipFill>
        <p:spPr>
          <a:xfrm>
            <a:off x="6089108" y="353725"/>
            <a:ext cx="3054892" cy="3282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VM Based Application</a:t>
            </a:r>
            <a:endParaRPr sz="4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Service Comb</a:t>
            </a:r>
            <a:endParaRPr sz="4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nvSpPr>
        <p:spPr>
          <a:xfrm>
            <a:off x="0" y="152400"/>
            <a:ext cx="91089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1155CC"/>
                </a:solidFill>
              </a:rPr>
              <a:t>References: TODO</a:t>
            </a:r>
            <a:endParaRPr b="1" sz="2400">
              <a:solidFill>
                <a:srgbClr val="1155CC"/>
              </a:solidFill>
            </a:endParaRPr>
          </a:p>
        </p:txBody>
      </p:sp>
      <p:sp>
        <p:nvSpPr>
          <p:cNvPr id="678" name="Google Shape;678;p59"/>
          <p:cNvSpPr txBox="1"/>
          <p:nvPr/>
        </p:nvSpPr>
        <p:spPr>
          <a:xfrm>
            <a:off x="76200" y="685800"/>
            <a:ext cx="818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https://www.bilibili.com/video/BV1Bh411q7kx/</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https://www.bilibili.com/video/BV1V3411r7qb/</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https://www.youtube.com/watch?v=Ka6Es9A5v_4</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1"/>
          <p:cNvSpPr/>
          <p:nvPr/>
        </p:nvSpPr>
        <p:spPr>
          <a:xfrm>
            <a:off x="255625" y="4320600"/>
            <a:ext cx="3803700" cy="635100"/>
          </a:xfrm>
          <a:prstGeom prst="roundRect">
            <a:avLst>
              <a:gd fmla="val 16667" name="adj"/>
            </a:avLst>
          </a:prstGeom>
          <a:solidFill>
            <a:srgbClr val="E7F1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89" name="Google Shape;689;p61"/>
          <p:cNvSpPr/>
          <p:nvPr/>
        </p:nvSpPr>
        <p:spPr>
          <a:xfrm>
            <a:off x="255625" y="3558600"/>
            <a:ext cx="3803700" cy="6351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1"/>
          <p:cNvSpPr/>
          <p:nvPr/>
        </p:nvSpPr>
        <p:spPr>
          <a:xfrm>
            <a:off x="255625" y="2568000"/>
            <a:ext cx="3803700" cy="891300"/>
          </a:xfrm>
          <a:prstGeom prst="roundRect">
            <a:avLst>
              <a:gd fmla="val 16667" name="adj"/>
            </a:avLst>
          </a:prstGeom>
          <a:solidFill>
            <a:srgbClr val="E8EE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
          <p:cNvSpPr/>
          <p:nvPr/>
        </p:nvSpPr>
        <p:spPr>
          <a:xfrm>
            <a:off x="255625" y="1115100"/>
            <a:ext cx="3803700" cy="1365600"/>
          </a:xfrm>
          <a:prstGeom prst="roundRect">
            <a:avLst>
              <a:gd fmla="val 16667" name="adj"/>
            </a:avLst>
          </a:prstGeom>
          <a:solidFill>
            <a:srgbClr val="FDF7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1"/>
          <p:cNvSpPr txBox="1"/>
          <p:nvPr/>
        </p:nvSpPr>
        <p:spPr>
          <a:xfrm>
            <a:off x="457200" y="304800"/>
            <a:ext cx="360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Application package management</a:t>
            </a:r>
            <a:endParaRPr b="1"/>
          </a:p>
        </p:txBody>
      </p:sp>
      <p:cxnSp>
        <p:nvCxnSpPr>
          <p:cNvPr id="693" name="Google Shape;693;p61"/>
          <p:cNvCxnSpPr/>
          <p:nvPr/>
        </p:nvCxnSpPr>
        <p:spPr>
          <a:xfrm>
            <a:off x="4328275" y="0"/>
            <a:ext cx="0" cy="5141100"/>
          </a:xfrm>
          <a:prstGeom prst="straightConnector1">
            <a:avLst/>
          </a:prstGeom>
          <a:noFill/>
          <a:ln cap="flat" cmpd="sng" w="9525">
            <a:solidFill>
              <a:schemeClr val="dk2"/>
            </a:solidFill>
            <a:prstDash val="solid"/>
            <a:round/>
            <a:headEnd len="med" w="med" type="none"/>
            <a:tailEnd len="med" w="med" type="none"/>
          </a:ln>
        </p:spPr>
      </p:cxnSp>
      <p:sp>
        <p:nvSpPr>
          <p:cNvPr id="694" name="Google Shape;694;p61"/>
          <p:cNvSpPr txBox="1"/>
          <p:nvPr/>
        </p:nvSpPr>
        <p:spPr>
          <a:xfrm>
            <a:off x="76200" y="0"/>
            <a:ext cx="39951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EdgeGallery Flow Alignment with ETSI MEC</a:t>
            </a:r>
            <a:endParaRPr b="1">
              <a:solidFill>
                <a:srgbClr val="1155CC"/>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
        <p:nvSpPr>
          <p:cNvPr id="695" name="Google Shape;695;p61"/>
          <p:cNvSpPr/>
          <p:nvPr/>
        </p:nvSpPr>
        <p:spPr>
          <a:xfrm>
            <a:off x="4713180" y="3605776"/>
            <a:ext cx="3188100" cy="1267500"/>
          </a:xfrm>
          <a:prstGeom prst="roundRect">
            <a:avLst>
              <a:gd fmla="val 16667" name="adj"/>
            </a:avLst>
          </a:prstGeom>
          <a:solidFill>
            <a:srgbClr val="E7F1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4675225" y="2567999"/>
            <a:ext cx="3226200" cy="891300"/>
          </a:xfrm>
          <a:prstGeom prst="roundRect">
            <a:avLst>
              <a:gd fmla="val 16667" name="adj"/>
            </a:avLst>
          </a:prstGeom>
          <a:solidFill>
            <a:srgbClr val="E8EE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a:off x="4675225" y="1115100"/>
            <a:ext cx="3226200" cy="1365600"/>
          </a:xfrm>
          <a:prstGeom prst="roundRect">
            <a:avLst>
              <a:gd fmla="val 16667" name="adj"/>
            </a:avLst>
          </a:prstGeom>
          <a:solidFill>
            <a:srgbClr val="FDF7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45826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OSS</a:t>
            </a:r>
            <a:endParaRPr sz="1000"/>
          </a:p>
        </p:txBody>
      </p:sp>
      <p:cxnSp>
        <p:nvCxnSpPr>
          <p:cNvPr id="699" name="Google Shape;699;p61"/>
          <p:cNvCxnSpPr/>
          <p:nvPr/>
        </p:nvCxnSpPr>
        <p:spPr>
          <a:xfrm>
            <a:off x="4880075" y="944750"/>
            <a:ext cx="0" cy="3967200"/>
          </a:xfrm>
          <a:prstGeom prst="straightConnector1">
            <a:avLst/>
          </a:prstGeom>
          <a:noFill/>
          <a:ln cap="flat" cmpd="sng" w="9525">
            <a:solidFill>
              <a:schemeClr val="dk2"/>
            </a:solidFill>
            <a:prstDash val="solid"/>
            <a:round/>
            <a:headEnd len="med" w="med" type="none"/>
            <a:tailEnd len="med" w="med" type="none"/>
          </a:ln>
        </p:spPr>
      </p:cxnSp>
      <p:sp>
        <p:nvSpPr>
          <p:cNvPr id="700" name="Google Shape;700;p61"/>
          <p:cNvSpPr/>
          <p:nvPr/>
        </p:nvSpPr>
        <p:spPr>
          <a:xfrm>
            <a:off x="58018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APM</a:t>
            </a:r>
            <a:endParaRPr sz="1000"/>
          </a:p>
        </p:txBody>
      </p:sp>
      <p:cxnSp>
        <p:nvCxnSpPr>
          <p:cNvPr id="701" name="Google Shape;701;p61"/>
          <p:cNvCxnSpPr/>
          <p:nvPr/>
        </p:nvCxnSpPr>
        <p:spPr>
          <a:xfrm>
            <a:off x="6099275" y="944750"/>
            <a:ext cx="0" cy="3967200"/>
          </a:xfrm>
          <a:prstGeom prst="straightConnector1">
            <a:avLst/>
          </a:prstGeom>
          <a:noFill/>
          <a:ln cap="flat" cmpd="sng" w="9525">
            <a:solidFill>
              <a:schemeClr val="dk2"/>
            </a:solidFill>
            <a:prstDash val="solid"/>
            <a:round/>
            <a:headEnd len="med" w="med" type="none"/>
            <a:tailEnd len="med" w="med" type="none"/>
          </a:ln>
        </p:spPr>
      </p:cxnSp>
      <p:sp>
        <p:nvSpPr>
          <p:cNvPr id="702" name="Google Shape;702;p61"/>
          <p:cNvSpPr/>
          <p:nvPr/>
        </p:nvSpPr>
        <p:spPr>
          <a:xfrm>
            <a:off x="72496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INFRA</a:t>
            </a:r>
            <a:endParaRPr sz="1000"/>
          </a:p>
        </p:txBody>
      </p:sp>
      <p:cxnSp>
        <p:nvCxnSpPr>
          <p:cNvPr id="703" name="Google Shape;703;p61"/>
          <p:cNvCxnSpPr/>
          <p:nvPr/>
        </p:nvCxnSpPr>
        <p:spPr>
          <a:xfrm>
            <a:off x="7547075" y="944750"/>
            <a:ext cx="0" cy="39672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61"/>
          <p:cNvCxnSpPr/>
          <p:nvPr/>
        </p:nvCxnSpPr>
        <p:spPr>
          <a:xfrm>
            <a:off x="4872150" y="13304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05" name="Google Shape;705;p61"/>
          <p:cNvSpPr txBox="1"/>
          <p:nvPr/>
        </p:nvSpPr>
        <p:spPr>
          <a:xfrm>
            <a:off x="5141250" y="1330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pkg id</a:t>
            </a:r>
            <a:endParaRPr sz="900"/>
          </a:p>
        </p:txBody>
      </p:sp>
      <p:cxnSp>
        <p:nvCxnSpPr>
          <p:cNvPr id="706" name="Google Shape;706;p61"/>
          <p:cNvCxnSpPr/>
          <p:nvPr/>
        </p:nvCxnSpPr>
        <p:spPr>
          <a:xfrm rot="10800000">
            <a:off x="4899200" y="1595175"/>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07" name="Google Shape;707;p61"/>
          <p:cNvCxnSpPr/>
          <p:nvPr/>
        </p:nvCxnSpPr>
        <p:spPr>
          <a:xfrm>
            <a:off x="6091350" y="2321050"/>
            <a:ext cx="1482300" cy="0"/>
          </a:xfrm>
          <a:prstGeom prst="straightConnector1">
            <a:avLst/>
          </a:prstGeom>
          <a:noFill/>
          <a:ln cap="flat" cmpd="sng" w="9525">
            <a:solidFill>
              <a:schemeClr val="dk2"/>
            </a:solidFill>
            <a:prstDash val="solid"/>
            <a:round/>
            <a:headEnd len="med" w="med" type="none"/>
            <a:tailEnd len="med" w="med" type="triangle"/>
          </a:ln>
        </p:spPr>
      </p:cxnSp>
      <p:sp>
        <p:nvSpPr>
          <p:cNvPr id="708" name="Google Shape;708;p61"/>
          <p:cNvSpPr txBox="1"/>
          <p:nvPr/>
        </p:nvSpPr>
        <p:spPr>
          <a:xfrm>
            <a:off x="6107950" y="2092250"/>
            <a:ext cx="14691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application image to edge</a:t>
            </a:r>
            <a:endParaRPr sz="900"/>
          </a:p>
        </p:txBody>
      </p:sp>
      <p:sp>
        <p:nvSpPr>
          <p:cNvPr id="709" name="Google Shape;709;p61"/>
          <p:cNvSpPr txBox="1"/>
          <p:nvPr/>
        </p:nvSpPr>
        <p:spPr>
          <a:xfrm>
            <a:off x="4912650" y="1101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OnBoard app Pkg</a:t>
            </a:r>
            <a:endParaRPr sz="900"/>
          </a:p>
        </p:txBody>
      </p:sp>
      <p:sp>
        <p:nvSpPr>
          <p:cNvPr id="710" name="Google Shape;710;p61"/>
          <p:cNvSpPr/>
          <p:nvPr/>
        </p:nvSpPr>
        <p:spPr>
          <a:xfrm>
            <a:off x="6130125" y="1638750"/>
            <a:ext cx="151500" cy="459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txBox="1"/>
          <p:nvPr/>
        </p:nvSpPr>
        <p:spPr>
          <a:xfrm>
            <a:off x="6208050" y="15588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AppPackage info</a:t>
            </a:r>
            <a:endParaRPr sz="900"/>
          </a:p>
        </p:txBody>
      </p:sp>
      <p:sp>
        <p:nvSpPr>
          <p:cNvPr id="712" name="Google Shape;712;p61"/>
          <p:cNvSpPr txBox="1"/>
          <p:nvPr/>
        </p:nvSpPr>
        <p:spPr>
          <a:xfrm>
            <a:off x="4887425" y="120075"/>
            <a:ext cx="41148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Application package management </a:t>
            </a:r>
            <a:endParaRPr b="1"/>
          </a:p>
        </p:txBody>
      </p:sp>
      <p:cxnSp>
        <p:nvCxnSpPr>
          <p:cNvPr id="713" name="Google Shape;713;p61"/>
          <p:cNvCxnSpPr/>
          <p:nvPr/>
        </p:nvCxnSpPr>
        <p:spPr>
          <a:xfrm>
            <a:off x="4872150" y="2778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14" name="Google Shape;714;p61"/>
          <p:cNvSpPr txBox="1"/>
          <p:nvPr/>
        </p:nvSpPr>
        <p:spPr>
          <a:xfrm>
            <a:off x="4912650" y="25494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pkg info</a:t>
            </a:r>
            <a:endParaRPr sz="900"/>
          </a:p>
        </p:txBody>
      </p:sp>
      <p:cxnSp>
        <p:nvCxnSpPr>
          <p:cNvPr id="715" name="Google Shape;715;p61"/>
          <p:cNvCxnSpPr/>
          <p:nvPr/>
        </p:nvCxnSpPr>
        <p:spPr>
          <a:xfrm rot="10800000">
            <a:off x="4872150" y="31592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61"/>
          <p:cNvCxnSpPr/>
          <p:nvPr/>
        </p:nvCxnSpPr>
        <p:spPr>
          <a:xfrm>
            <a:off x="4872150" y="37688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61"/>
          <p:cNvSpPr txBox="1"/>
          <p:nvPr/>
        </p:nvSpPr>
        <p:spPr>
          <a:xfrm>
            <a:off x="4912650" y="3540050"/>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 package</a:t>
            </a:r>
            <a:endParaRPr sz="900"/>
          </a:p>
        </p:txBody>
      </p:sp>
      <p:cxnSp>
        <p:nvCxnSpPr>
          <p:cNvPr id="718" name="Google Shape;718;p61"/>
          <p:cNvCxnSpPr/>
          <p:nvPr/>
        </p:nvCxnSpPr>
        <p:spPr>
          <a:xfrm>
            <a:off x="6091350" y="4149850"/>
            <a:ext cx="1458900" cy="0"/>
          </a:xfrm>
          <a:prstGeom prst="straightConnector1">
            <a:avLst/>
          </a:prstGeom>
          <a:noFill/>
          <a:ln cap="flat" cmpd="sng" w="9525">
            <a:solidFill>
              <a:schemeClr val="dk2"/>
            </a:solidFill>
            <a:prstDash val="solid"/>
            <a:round/>
            <a:headEnd len="med" w="med" type="none"/>
            <a:tailEnd len="med" w="med" type="triangle"/>
          </a:ln>
        </p:spPr>
      </p:cxnSp>
      <p:sp>
        <p:nvSpPr>
          <p:cNvPr id="719" name="Google Shape;719;p61"/>
          <p:cNvSpPr txBox="1"/>
          <p:nvPr/>
        </p:nvSpPr>
        <p:spPr>
          <a:xfrm>
            <a:off x="6184150" y="3921050"/>
            <a:ext cx="14691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application image from edge</a:t>
            </a:r>
            <a:endParaRPr sz="900"/>
          </a:p>
        </p:txBody>
      </p:sp>
      <p:cxnSp>
        <p:nvCxnSpPr>
          <p:cNvPr id="720" name="Google Shape;720;p61"/>
          <p:cNvCxnSpPr/>
          <p:nvPr/>
        </p:nvCxnSpPr>
        <p:spPr>
          <a:xfrm rot="10800000">
            <a:off x="4872150" y="4683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21" name="Google Shape;721;p61"/>
          <p:cNvSpPr/>
          <p:nvPr/>
        </p:nvSpPr>
        <p:spPr>
          <a:xfrm>
            <a:off x="6130125" y="4193665"/>
            <a:ext cx="151500" cy="459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1"/>
          <p:cNvSpPr txBox="1"/>
          <p:nvPr/>
        </p:nvSpPr>
        <p:spPr>
          <a:xfrm>
            <a:off x="6208050" y="4266165"/>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AppPackage info</a:t>
            </a:r>
            <a:endParaRPr sz="900"/>
          </a:p>
        </p:txBody>
      </p:sp>
      <p:sp>
        <p:nvSpPr>
          <p:cNvPr id="723" name="Google Shape;723;p61"/>
          <p:cNvSpPr/>
          <p:nvPr/>
        </p:nvSpPr>
        <p:spPr>
          <a:xfrm>
            <a:off x="1630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OSS</a:t>
            </a:r>
            <a:endParaRPr sz="1000"/>
          </a:p>
        </p:txBody>
      </p:sp>
      <p:cxnSp>
        <p:nvCxnSpPr>
          <p:cNvPr id="724" name="Google Shape;724;p61"/>
          <p:cNvCxnSpPr/>
          <p:nvPr/>
        </p:nvCxnSpPr>
        <p:spPr>
          <a:xfrm>
            <a:off x="460475" y="950625"/>
            <a:ext cx="0" cy="4060500"/>
          </a:xfrm>
          <a:prstGeom prst="straightConnector1">
            <a:avLst/>
          </a:prstGeom>
          <a:noFill/>
          <a:ln cap="flat" cmpd="sng" w="9525">
            <a:solidFill>
              <a:schemeClr val="dk2"/>
            </a:solidFill>
            <a:prstDash val="solid"/>
            <a:round/>
            <a:headEnd len="med" w="med" type="none"/>
            <a:tailEnd len="med" w="med" type="none"/>
          </a:ln>
        </p:spPr>
      </p:cxnSp>
      <p:sp>
        <p:nvSpPr>
          <p:cNvPr id="725" name="Google Shape;725;p61"/>
          <p:cNvSpPr/>
          <p:nvPr/>
        </p:nvSpPr>
        <p:spPr>
          <a:xfrm>
            <a:off x="13822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MEO</a:t>
            </a:r>
            <a:endParaRPr sz="1000"/>
          </a:p>
        </p:txBody>
      </p:sp>
      <p:cxnSp>
        <p:nvCxnSpPr>
          <p:cNvPr id="726" name="Google Shape;726;p61"/>
          <p:cNvCxnSpPr/>
          <p:nvPr/>
        </p:nvCxnSpPr>
        <p:spPr>
          <a:xfrm>
            <a:off x="1679675" y="950625"/>
            <a:ext cx="0" cy="4060500"/>
          </a:xfrm>
          <a:prstGeom prst="straightConnector1">
            <a:avLst/>
          </a:prstGeom>
          <a:noFill/>
          <a:ln cap="flat" cmpd="sng" w="9525">
            <a:solidFill>
              <a:schemeClr val="dk2"/>
            </a:solidFill>
            <a:prstDash val="solid"/>
            <a:round/>
            <a:headEnd len="med" w="med" type="none"/>
            <a:tailEnd len="med" w="med" type="none"/>
          </a:ln>
        </p:spPr>
      </p:cxnSp>
      <p:sp>
        <p:nvSpPr>
          <p:cNvPr id="727" name="Google Shape;727;p61"/>
          <p:cNvSpPr/>
          <p:nvPr/>
        </p:nvSpPr>
        <p:spPr>
          <a:xfrm>
            <a:off x="26014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MEPM</a:t>
            </a:r>
            <a:endParaRPr sz="1000"/>
          </a:p>
        </p:txBody>
      </p:sp>
      <p:cxnSp>
        <p:nvCxnSpPr>
          <p:cNvPr id="728" name="Google Shape;728;p61"/>
          <p:cNvCxnSpPr/>
          <p:nvPr/>
        </p:nvCxnSpPr>
        <p:spPr>
          <a:xfrm>
            <a:off x="2898875" y="950625"/>
            <a:ext cx="0" cy="40605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61"/>
          <p:cNvSpPr/>
          <p:nvPr/>
        </p:nvSpPr>
        <p:spPr>
          <a:xfrm>
            <a:off x="3515825" y="699525"/>
            <a:ext cx="594900" cy="2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INFRA</a:t>
            </a:r>
            <a:endParaRPr sz="1000"/>
          </a:p>
        </p:txBody>
      </p:sp>
      <p:cxnSp>
        <p:nvCxnSpPr>
          <p:cNvPr id="730" name="Google Shape;730;p61"/>
          <p:cNvCxnSpPr/>
          <p:nvPr/>
        </p:nvCxnSpPr>
        <p:spPr>
          <a:xfrm>
            <a:off x="3813275" y="950625"/>
            <a:ext cx="0" cy="40605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61"/>
          <p:cNvCxnSpPr/>
          <p:nvPr/>
        </p:nvCxnSpPr>
        <p:spPr>
          <a:xfrm>
            <a:off x="452550" y="1254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32" name="Google Shape;732;p61"/>
          <p:cNvSpPr txBox="1"/>
          <p:nvPr/>
        </p:nvSpPr>
        <p:spPr>
          <a:xfrm>
            <a:off x="493050" y="10254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OnBoard app Pkg</a:t>
            </a:r>
            <a:endParaRPr sz="900"/>
          </a:p>
        </p:txBody>
      </p:sp>
      <p:cxnSp>
        <p:nvCxnSpPr>
          <p:cNvPr id="733" name="Google Shape;733;p61"/>
          <p:cNvCxnSpPr/>
          <p:nvPr/>
        </p:nvCxnSpPr>
        <p:spPr>
          <a:xfrm rot="10800000">
            <a:off x="479600" y="1595175"/>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61"/>
          <p:cNvCxnSpPr/>
          <p:nvPr/>
        </p:nvCxnSpPr>
        <p:spPr>
          <a:xfrm>
            <a:off x="1691300" y="18329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61"/>
          <p:cNvSpPr txBox="1"/>
          <p:nvPr/>
        </p:nvSpPr>
        <p:spPr>
          <a:xfrm>
            <a:off x="1748150" y="1482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pkg Onboard Notification</a:t>
            </a:r>
            <a:endParaRPr sz="900"/>
          </a:p>
        </p:txBody>
      </p:sp>
      <p:sp>
        <p:nvSpPr>
          <p:cNvPr id="736" name="Google Shape;736;p61"/>
          <p:cNvSpPr/>
          <p:nvPr/>
        </p:nvSpPr>
        <p:spPr>
          <a:xfrm>
            <a:off x="1709275" y="1290175"/>
            <a:ext cx="98700" cy="251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txBox="1"/>
          <p:nvPr/>
        </p:nvSpPr>
        <p:spPr>
          <a:xfrm>
            <a:off x="1712250" y="12540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validate</a:t>
            </a:r>
            <a:endParaRPr sz="900"/>
          </a:p>
        </p:txBody>
      </p:sp>
      <p:cxnSp>
        <p:nvCxnSpPr>
          <p:cNvPr id="738" name="Google Shape;738;p61"/>
          <p:cNvCxnSpPr/>
          <p:nvPr/>
        </p:nvCxnSpPr>
        <p:spPr>
          <a:xfrm rot="10800000">
            <a:off x="1709225" y="2139953"/>
            <a:ext cx="1158000" cy="0"/>
          </a:xfrm>
          <a:prstGeom prst="straightConnector1">
            <a:avLst/>
          </a:prstGeom>
          <a:noFill/>
          <a:ln cap="flat" cmpd="sng" w="9525">
            <a:solidFill>
              <a:schemeClr val="dk2"/>
            </a:solidFill>
            <a:prstDash val="solid"/>
            <a:round/>
            <a:headEnd len="med" w="med" type="none"/>
            <a:tailEnd len="med" w="med" type="triangle"/>
          </a:ln>
        </p:spPr>
      </p:cxnSp>
      <p:sp>
        <p:nvSpPr>
          <p:cNvPr id="739" name="Google Shape;739;p61"/>
          <p:cNvSpPr txBox="1"/>
          <p:nvPr/>
        </p:nvSpPr>
        <p:spPr>
          <a:xfrm>
            <a:off x="1788450" y="1892003"/>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Fetch app pkg</a:t>
            </a:r>
            <a:endParaRPr sz="900"/>
          </a:p>
        </p:txBody>
      </p:sp>
      <p:cxnSp>
        <p:nvCxnSpPr>
          <p:cNvPr id="740" name="Google Shape;740;p61"/>
          <p:cNvCxnSpPr/>
          <p:nvPr/>
        </p:nvCxnSpPr>
        <p:spPr>
          <a:xfrm>
            <a:off x="1671750" y="2425603"/>
            <a:ext cx="2145600" cy="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p61"/>
          <p:cNvSpPr txBox="1"/>
          <p:nvPr/>
        </p:nvSpPr>
        <p:spPr>
          <a:xfrm>
            <a:off x="1788450" y="2196803"/>
            <a:ext cx="1917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application image to edge</a:t>
            </a:r>
            <a:endParaRPr sz="900"/>
          </a:p>
        </p:txBody>
      </p:sp>
      <p:sp>
        <p:nvSpPr>
          <p:cNvPr id="742" name="Google Shape;742;p61"/>
          <p:cNvSpPr txBox="1"/>
          <p:nvPr/>
        </p:nvSpPr>
        <p:spPr>
          <a:xfrm>
            <a:off x="569250" y="1330250"/>
            <a:ext cx="1140300" cy="1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t>appPkgId, appDId</a:t>
            </a:r>
            <a:endParaRPr sz="900"/>
          </a:p>
          <a:p>
            <a:pPr indent="0" lvl="0" marL="0" rtl="0" algn="l">
              <a:spcBef>
                <a:spcPts val="0"/>
              </a:spcBef>
              <a:spcAft>
                <a:spcPts val="0"/>
              </a:spcAft>
              <a:buNone/>
            </a:pPr>
            <a:r>
              <a:t/>
            </a:r>
            <a:endParaRPr sz="900"/>
          </a:p>
        </p:txBody>
      </p:sp>
      <p:cxnSp>
        <p:nvCxnSpPr>
          <p:cNvPr id="743" name="Google Shape;743;p61"/>
          <p:cNvCxnSpPr/>
          <p:nvPr/>
        </p:nvCxnSpPr>
        <p:spPr>
          <a:xfrm>
            <a:off x="452550" y="2702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44" name="Google Shape;744;p61"/>
          <p:cNvSpPr txBox="1"/>
          <p:nvPr/>
        </p:nvSpPr>
        <p:spPr>
          <a:xfrm>
            <a:off x="493050" y="2473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pkg info</a:t>
            </a:r>
            <a:endParaRPr sz="900"/>
          </a:p>
        </p:txBody>
      </p:sp>
      <p:cxnSp>
        <p:nvCxnSpPr>
          <p:cNvPr id="745" name="Google Shape;745;p61"/>
          <p:cNvCxnSpPr/>
          <p:nvPr/>
        </p:nvCxnSpPr>
        <p:spPr>
          <a:xfrm rot="10800000">
            <a:off x="452550" y="30830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61"/>
          <p:cNvCxnSpPr/>
          <p:nvPr/>
        </p:nvCxnSpPr>
        <p:spPr>
          <a:xfrm rot="10800000">
            <a:off x="1671750" y="28544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47" name="Google Shape;747;p61"/>
          <p:cNvSpPr txBox="1"/>
          <p:nvPr/>
        </p:nvSpPr>
        <p:spPr>
          <a:xfrm>
            <a:off x="1712250" y="2625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pkg info</a:t>
            </a:r>
            <a:endParaRPr sz="900"/>
          </a:p>
        </p:txBody>
      </p:sp>
      <p:cxnSp>
        <p:nvCxnSpPr>
          <p:cNvPr id="748" name="Google Shape;748;p61"/>
          <p:cNvCxnSpPr/>
          <p:nvPr/>
        </p:nvCxnSpPr>
        <p:spPr>
          <a:xfrm>
            <a:off x="1671750" y="32354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49" name="Google Shape;749;p61"/>
          <p:cNvSpPr txBox="1"/>
          <p:nvPr/>
        </p:nvSpPr>
        <p:spPr>
          <a:xfrm>
            <a:off x="569250" y="2854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pkg info</a:t>
            </a:r>
            <a:endParaRPr sz="900"/>
          </a:p>
        </p:txBody>
      </p:sp>
      <p:sp>
        <p:nvSpPr>
          <p:cNvPr id="750" name="Google Shape;750;p61"/>
          <p:cNvSpPr txBox="1"/>
          <p:nvPr/>
        </p:nvSpPr>
        <p:spPr>
          <a:xfrm>
            <a:off x="1788450" y="3006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pkg info</a:t>
            </a:r>
            <a:endParaRPr sz="900"/>
          </a:p>
        </p:txBody>
      </p:sp>
      <p:cxnSp>
        <p:nvCxnSpPr>
          <p:cNvPr id="751" name="Google Shape;751;p61"/>
          <p:cNvCxnSpPr/>
          <p:nvPr/>
        </p:nvCxnSpPr>
        <p:spPr>
          <a:xfrm>
            <a:off x="452550" y="37688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52" name="Google Shape;752;p61"/>
          <p:cNvSpPr txBox="1"/>
          <p:nvPr/>
        </p:nvSpPr>
        <p:spPr>
          <a:xfrm>
            <a:off x="416850" y="3540050"/>
            <a:ext cx="12552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Disable/Enable app package</a:t>
            </a:r>
            <a:endParaRPr sz="900"/>
          </a:p>
        </p:txBody>
      </p:sp>
      <p:cxnSp>
        <p:nvCxnSpPr>
          <p:cNvPr id="753" name="Google Shape;753;p61"/>
          <p:cNvCxnSpPr/>
          <p:nvPr/>
        </p:nvCxnSpPr>
        <p:spPr>
          <a:xfrm>
            <a:off x="1691300" y="39665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61"/>
          <p:cNvSpPr txBox="1"/>
          <p:nvPr/>
        </p:nvSpPr>
        <p:spPr>
          <a:xfrm>
            <a:off x="1748150" y="3616250"/>
            <a:ext cx="12552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AppPackageState</a:t>
            </a:r>
            <a:endParaRPr sz="900"/>
          </a:p>
          <a:p>
            <a:pPr indent="0" lvl="0" marL="0" rtl="0" algn="l">
              <a:spcBef>
                <a:spcPts val="0"/>
              </a:spcBef>
              <a:spcAft>
                <a:spcPts val="0"/>
              </a:spcAft>
              <a:buClr>
                <a:schemeClr val="dk1"/>
              </a:buClr>
              <a:buSzPts val="1100"/>
              <a:buFont typeface="Arial"/>
              <a:buNone/>
            </a:pPr>
            <a:r>
              <a:rPr lang="en" sz="900"/>
              <a:t>ChangeNotification</a:t>
            </a:r>
            <a:endParaRPr>
              <a:solidFill>
                <a:schemeClr val="dk1"/>
              </a:solidFill>
            </a:endParaRPr>
          </a:p>
          <a:p>
            <a:pPr indent="0" lvl="0" marL="0" rtl="0" algn="l">
              <a:spcBef>
                <a:spcPts val="0"/>
              </a:spcBef>
              <a:spcAft>
                <a:spcPts val="0"/>
              </a:spcAft>
              <a:buNone/>
            </a:pPr>
            <a:r>
              <a:t/>
            </a:r>
            <a:endParaRPr sz="900"/>
          </a:p>
        </p:txBody>
      </p:sp>
      <p:cxnSp>
        <p:nvCxnSpPr>
          <p:cNvPr id="755" name="Google Shape;755;p61"/>
          <p:cNvCxnSpPr/>
          <p:nvPr/>
        </p:nvCxnSpPr>
        <p:spPr>
          <a:xfrm rot="10800000">
            <a:off x="439285" y="4109775"/>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61"/>
          <p:cNvCxnSpPr/>
          <p:nvPr/>
        </p:nvCxnSpPr>
        <p:spPr>
          <a:xfrm>
            <a:off x="452550" y="45308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57" name="Google Shape;757;p61"/>
          <p:cNvSpPr txBox="1"/>
          <p:nvPr/>
        </p:nvSpPr>
        <p:spPr>
          <a:xfrm>
            <a:off x="493050" y="43020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appPkg</a:t>
            </a:r>
            <a:endParaRPr sz="900"/>
          </a:p>
        </p:txBody>
      </p:sp>
      <p:cxnSp>
        <p:nvCxnSpPr>
          <p:cNvPr id="758" name="Google Shape;758;p61"/>
          <p:cNvCxnSpPr/>
          <p:nvPr/>
        </p:nvCxnSpPr>
        <p:spPr>
          <a:xfrm>
            <a:off x="1671750" y="4683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59" name="Google Shape;759;p61"/>
          <p:cNvSpPr txBox="1"/>
          <p:nvPr/>
        </p:nvSpPr>
        <p:spPr>
          <a:xfrm>
            <a:off x="1712250" y="4454450"/>
            <a:ext cx="1255200" cy="1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t>AppPackageState</a:t>
            </a:r>
            <a:endParaRPr sz="900"/>
          </a:p>
          <a:p>
            <a:pPr indent="0" lvl="0" marL="0" marR="0" rtl="0" algn="l">
              <a:lnSpc>
                <a:spcPct val="100000"/>
              </a:lnSpc>
              <a:spcBef>
                <a:spcPts val="0"/>
              </a:spcBef>
              <a:spcAft>
                <a:spcPts val="0"/>
              </a:spcAft>
              <a:buNone/>
            </a:pPr>
            <a:r>
              <a:rPr lang="en" sz="900"/>
              <a:t>ChangeNotification</a:t>
            </a:r>
            <a:endParaRPr sz="900"/>
          </a:p>
        </p:txBody>
      </p:sp>
      <p:cxnSp>
        <p:nvCxnSpPr>
          <p:cNvPr id="760" name="Google Shape;760;p61"/>
          <p:cNvCxnSpPr/>
          <p:nvPr/>
        </p:nvCxnSpPr>
        <p:spPr>
          <a:xfrm rot="10800000">
            <a:off x="439285" y="4795575"/>
            <a:ext cx="1211700" cy="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61"/>
          <p:cNvSpPr txBox="1"/>
          <p:nvPr/>
        </p:nvSpPr>
        <p:spPr>
          <a:xfrm>
            <a:off x="2469950" y="2754127"/>
            <a:ext cx="13506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t>This flow can be used by the MEPM to obtain the application requirements, traffic redirection rules and DNS rules that it needs to configure the MEC platform to run the application. </a:t>
            </a:r>
            <a:endParaRPr sz="500"/>
          </a:p>
        </p:txBody>
      </p:sp>
      <p:sp>
        <p:nvSpPr>
          <p:cNvPr id="762" name="Google Shape;762;p61"/>
          <p:cNvSpPr txBox="1"/>
          <p:nvPr/>
        </p:nvSpPr>
        <p:spPr>
          <a:xfrm>
            <a:off x="4572000" y="0"/>
            <a:ext cx="39951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EdgeGallery Existing Flow </a:t>
            </a:r>
            <a:endParaRPr b="1">
              <a:solidFill>
                <a:srgbClr val="1155CC"/>
              </a:solidFill>
            </a:endParaRPr>
          </a:p>
          <a:p>
            <a:pPr indent="0" lvl="0" marL="0" rtl="0" algn="l">
              <a:spcBef>
                <a:spcPts val="0"/>
              </a:spcBef>
              <a:spcAft>
                <a:spcPts val="0"/>
              </a:spcAft>
              <a:buNone/>
            </a:pPr>
            <a:r>
              <a:t/>
            </a:r>
            <a:endParaRPr b="1">
              <a:solidFill>
                <a:srgbClr val="1155CC"/>
              </a:solidFill>
            </a:endParaRPr>
          </a:p>
          <a:p>
            <a:pPr indent="0" lvl="0" marL="0" rtl="0" algn="l">
              <a:spcBef>
                <a:spcPts val="0"/>
              </a:spcBef>
              <a:spcAft>
                <a:spcPts val="0"/>
              </a:spcAft>
              <a:buNone/>
            </a:pPr>
            <a:r>
              <a:t/>
            </a:r>
            <a:endParaRPr b="1">
              <a:solidFill>
                <a:srgbClr val="1155CC"/>
              </a:solidFill>
            </a:endParaRPr>
          </a:p>
        </p:txBody>
      </p:sp>
      <p:sp>
        <p:nvSpPr>
          <p:cNvPr id="763" name="Google Shape;763;p61"/>
          <p:cNvSpPr/>
          <p:nvPr/>
        </p:nvSpPr>
        <p:spPr>
          <a:xfrm>
            <a:off x="7986000" y="4565775"/>
            <a:ext cx="1069800" cy="4596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Not Implemented</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p:nvPr/>
        </p:nvSpPr>
        <p:spPr>
          <a:xfrm>
            <a:off x="4338975" y="4299800"/>
            <a:ext cx="4748700" cy="810600"/>
          </a:xfrm>
          <a:prstGeom prst="roundRect">
            <a:avLst>
              <a:gd fmla="val 16667" name="adj"/>
            </a:avLst>
          </a:prstGeom>
          <a:solidFill>
            <a:srgbClr val="E7F1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4294225" y="3025200"/>
            <a:ext cx="4748700" cy="1194000"/>
          </a:xfrm>
          <a:prstGeom prst="roundRect">
            <a:avLst>
              <a:gd fmla="val 16667" name="adj"/>
            </a:avLst>
          </a:prstGeom>
          <a:solidFill>
            <a:srgbClr val="E8EE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4294225" y="1882188"/>
            <a:ext cx="4748700" cy="1043700"/>
          </a:xfrm>
          <a:prstGeom prst="roundRect">
            <a:avLst>
              <a:gd fmla="val 16667" name="adj"/>
            </a:avLst>
          </a:prstGeom>
          <a:solidFill>
            <a:srgbClr val="F8EC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p:nvPr/>
        </p:nvSpPr>
        <p:spPr>
          <a:xfrm>
            <a:off x="4294225" y="657900"/>
            <a:ext cx="4748700" cy="1043700"/>
          </a:xfrm>
          <a:prstGeom prst="roundRect">
            <a:avLst>
              <a:gd fmla="val 16667" name="adj"/>
            </a:avLst>
          </a:prstGeom>
          <a:solidFill>
            <a:srgbClr val="FDF7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p:nvPr/>
        </p:nvSpPr>
        <p:spPr>
          <a:xfrm>
            <a:off x="42016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OSS</a:t>
            </a:r>
            <a:endParaRPr sz="1000"/>
          </a:p>
        </p:txBody>
      </p:sp>
      <p:cxnSp>
        <p:nvCxnSpPr>
          <p:cNvPr id="773" name="Google Shape;773;p62"/>
          <p:cNvCxnSpPr/>
          <p:nvPr/>
        </p:nvCxnSpPr>
        <p:spPr>
          <a:xfrm>
            <a:off x="4499075" y="579525"/>
            <a:ext cx="0" cy="45639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62"/>
          <p:cNvSpPr/>
          <p:nvPr/>
        </p:nvSpPr>
        <p:spPr>
          <a:xfrm>
            <a:off x="54208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MEO</a:t>
            </a:r>
            <a:endParaRPr sz="1000"/>
          </a:p>
        </p:txBody>
      </p:sp>
      <p:cxnSp>
        <p:nvCxnSpPr>
          <p:cNvPr id="775" name="Google Shape;775;p62"/>
          <p:cNvCxnSpPr/>
          <p:nvPr/>
        </p:nvCxnSpPr>
        <p:spPr>
          <a:xfrm>
            <a:off x="5718275" y="579648"/>
            <a:ext cx="0" cy="45639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62"/>
          <p:cNvSpPr/>
          <p:nvPr/>
        </p:nvSpPr>
        <p:spPr>
          <a:xfrm>
            <a:off x="66400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MEPM</a:t>
            </a:r>
            <a:endParaRPr sz="1000"/>
          </a:p>
        </p:txBody>
      </p:sp>
      <p:cxnSp>
        <p:nvCxnSpPr>
          <p:cNvPr id="777" name="Google Shape;777;p62"/>
          <p:cNvCxnSpPr/>
          <p:nvPr/>
        </p:nvCxnSpPr>
        <p:spPr>
          <a:xfrm>
            <a:off x="6937475" y="579525"/>
            <a:ext cx="0" cy="4563900"/>
          </a:xfrm>
          <a:prstGeom prst="straightConnector1">
            <a:avLst/>
          </a:prstGeom>
          <a:noFill/>
          <a:ln cap="flat" cmpd="sng" w="9525">
            <a:solidFill>
              <a:schemeClr val="dk2"/>
            </a:solidFill>
            <a:prstDash val="solid"/>
            <a:round/>
            <a:headEnd len="med" w="med" type="none"/>
            <a:tailEnd len="med" w="med" type="none"/>
          </a:ln>
        </p:spPr>
      </p:cxnSp>
      <p:sp>
        <p:nvSpPr>
          <p:cNvPr id="778" name="Google Shape;778;p62"/>
          <p:cNvSpPr/>
          <p:nvPr/>
        </p:nvSpPr>
        <p:spPr>
          <a:xfrm>
            <a:off x="75544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APM</a:t>
            </a:r>
            <a:endParaRPr sz="1000"/>
          </a:p>
        </p:txBody>
      </p:sp>
      <p:cxnSp>
        <p:nvCxnSpPr>
          <p:cNvPr id="779" name="Google Shape;779;p62"/>
          <p:cNvCxnSpPr/>
          <p:nvPr/>
        </p:nvCxnSpPr>
        <p:spPr>
          <a:xfrm>
            <a:off x="7851875" y="579525"/>
            <a:ext cx="0" cy="4563900"/>
          </a:xfrm>
          <a:prstGeom prst="straightConnector1">
            <a:avLst/>
          </a:prstGeom>
          <a:noFill/>
          <a:ln cap="flat" cmpd="sng" w="9525">
            <a:solidFill>
              <a:schemeClr val="dk2"/>
            </a:solidFill>
            <a:prstDash val="solid"/>
            <a:round/>
            <a:headEnd len="med" w="med" type="none"/>
            <a:tailEnd len="med" w="med" type="none"/>
          </a:ln>
        </p:spPr>
      </p:cxnSp>
      <p:sp>
        <p:nvSpPr>
          <p:cNvPr id="780" name="Google Shape;780;p62"/>
          <p:cNvSpPr/>
          <p:nvPr/>
        </p:nvSpPr>
        <p:spPr>
          <a:xfrm>
            <a:off x="85450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INFRA</a:t>
            </a:r>
            <a:endParaRPr sz="1000"/>
          </a:p>
        </p:txBody>
      </p:sp>
      <p:cxnSp>
        <p:nvCxnSpPr>
          <p:cNvPr id="781" name="Google Shape;781;p62"/>
          <p:cNvCxnSpPr/>
          <p:nvPr/>
        </p:nvCxnSpPr>
        <p:spPr>
          <a:xfrm>
            <a:off x="8842475" y="579525"/>
            <a:ext cx="0" cy="456390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62"/>
          <p:cNvCxnSpPr/>
          <p:nvPr/>
        </p:nvCxnSpPr>
        <p:spPr>
          <a:xfrm>
            <a:off x="4491150" y="797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83" name="Google Shape;783;p62"/>
          <p:cNvSpPr txBox="1"/>
          <p:nvPr/>
        </p:nvSpPr>
        <p:spPr>
          <a:xfrm>
            <a:off x="4531650" y="568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identifier</a:t>
            </a:r>
            <a:endParaRPr sz="900"/>
          </a:p>
        </p:txBody>
      </p:sp>
      <p:cxnSp>
        <p:nvCxnSpPr>
          <p:cNvPr id="784" name="Google Shape;784;p62"/>
          <p:cNvCxnSpPr/>
          <p:nvPr/>
        </p:nvCxnSpPr>
        <p:spPr>
          <a:xfrm rot="10800000">
            <a:off x="4491150" y="1559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85" name="Google Shape;785;p62"/>
          <p:cNvSpPr txBox="1"/>
          <p:nvPr/>
        </p:nvSpPr>
        <p:spPr>
          <a:xfrm>
            <a:off x="4531650" y="1330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instance id</a:t>
            </a:r>
            <a:endParaRPr sz="900"/>
          </a:p>
        </p:txBody>
      </p:sp>
      <p:cxnSp>
        <p:nvCxnSpPr>
          <p:cNvPr id="786" name="Google Shape;786;p62"/>
          <p:cNvCxnSpPr/>
          <p:nvPr/>
        </p:nvCxnSpPr>
        <p:spPr>
          <a:xfrm>
            <a:off x="4491150" y="2016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787" name="Google Shape;787;p62"/>
          <p:cNvSpPr txBox="1"/>
          <p:nvPr/>
        </p:nvSpPr>
        <p:spPr>
          <a:xfrm>
            <a:off x="4531650" y="17874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Instantiate app</a:t>
            </a:r>
            <a:endParaRPr sz="900"/>
          </a:p>
        </p:txBody>
      </p:sp>
      <p:sp>
        <p:nvSpPr>
          <p:cNvPr id="788" name="Google Shape;788;p62"/>
          <p:cNvSpPr txBox="1"/>
          <p:nvPr/>
        </p:nvSpPr>
        <p:spPr>
          <a:xfrm>
            <a:off x="5750850" y="19398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Instantiate app</a:t>
            </a:r>
            <a:endParaRPr sz="900"/>
          </a:p>
        </p:txBody>
      </p:sp>
      <p:cxnSp>
        <p:nvCxnSpPr>
          <p:cNvPr id="789" name="Google Shape;789;p62"/>
          <p:cNvCxnSpPr/>
          <p:nvPr/>
        </p:nvCxnSpPr>
        <p:spPr>
          <a:xfrm>
            <a:off x="5710350" y="21686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90" name="Google Shape;790;p62"/>
          <p:cNvCxnSpPr/>
          <p:nvPr/>
        </p:nvCxnSpPr>
        <p:spPr>
          <a:xfrm rot="10800000">
            <a:off x="5710350" y="25496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91" name="Google Shape;791;p62"/>
          <p:cNvCxnSpPr/>
          <p:nvPr/>
        </p:nvCxnSpPr>
        <p:spPr>
          <a:xfrm rot="10800000">
            <a:off x="4491150" y="28544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792" name="Google Shape;792;p62"/>
          <p:cNvCxnSpPr/>
          <p:nvPr/>
        </p:nvCxnSpPr>
        <p:spPr>
          <a:xfrm>
            <a:off x="4205672" y="0"/>
            <a:ext cx="0" cy="51555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62"/>
          <p:cNvCxnSpPr/>
          <p:nvPr/>
        </p:nvCxnSpPr>
        <p:spPr>
          <a:xfrm>
            <a:off x="5724227" y="1328000"/>
            <a:ext cx="2158500" cy="0"/>
          </a:xfrm>
          <a:prstGeom prst="straightConnector1">
            <a:avLst/>
          </a:prstGeom>
          <a:noFill/>
          <a:ln cap="flat" cmpd="sng" w="9525">
            <a:solidFill>
              <a:schemeClr val="dk2"/>
            </a:solidFill>
            <a:prstDash val="solid"/>
            <a:round/>
            <a:headEnd len="med" w="med" type="none"/>
            <a:tailEnd len="med" w="med" type="triangle"/>
          </a:ln>
        </p:spPr>
      </p:cxnSp>
      <p:sp>
        <p:nvSpPr>
          <p:cNvPr id="794" name="Google Shape;794;p62"/>
          <p:cNvSpPr txBox="1"/>
          <p:nvPr/>
        </p:nvSpPr>
        <p:spPr>
          <a:xfrm>
            <a:off x="5979450" y="1101650"/>
            <a:ext cx="1782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Download application package</a:t>
            </a:r>
            <a:endParaRPr sz="900"/>
          </a:p>
        </p:txBody>
      </p:sp>
      <p:cxnSp>
        <p:nvCxnSpPr>
          <p:cNvPr id="795" name="Google Shape;795;p62"/>
          <p:cNvCxnSpPr/>
          <p:nvPr/>
        </p:nvCxnSpPr>
        <p:spPr>
          <a:xfrm>
            <a:off x="6967350" y="2318600"/>
            <a:ext cx="1896300" cy="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62"/>
          <p:cNvSpPr txBox="1"/>
          <p:nvPr/>
        </p:nvSpPr>
        <p:spPr>
          <a:xfrm>
            <a:off x="7098450" y="2092250"/>
            <a:ext cx="16845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Deploy and start application</a:t>
            </a:r>
            <a:endParaRPr sz="900"/>
          </a:p>
        </p:txBody>
      </p:sp>
      <p:sp>
        <p:nvSpPr>
          <p:cNvPr id="797" name="Google Shape;797;p62"/>
          <p:cNvSpPr/>
          <p:nvPr/>
        </p:nvSpPr>
        <p:spPr>
          <a:xfrm>
            <a:off x="5749125" y="800550"/>
            <a:ext cx="151500" cy="459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txBox="1"/>
          <p:nvPr/>
        </p:nvSpPr>
        <p:spPr>
          <a:xfrm>
            <a:off x="5827050" y="720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AppInstance  info</a:t>
            </a:r>
            <a:endParaRPr sz="900"/>
          </a:p>
        </p:txBody>
      </p:sp>
      <p:cxnSp>
        <p:nvCxnSpPr>
          <p:cNvPr id="799" name="Google Shape;799;p62"/>
          <p:cNvCxnSpPr/>
          <p:nvPr/>
        </p:nvCxnSpPr>
        <p:spPr>
          <a:xfrm>
            <a:off x="4509525" y="3193750"/>
            <a:ext cx="1220100" cy="0"/>
          </a:xfrm>
          <a:prstGeom prst="straightConnector1">
            <a:avLst/>
          </a:prstGeom>
          <a:noFill/>
          <a:ln cap="flat" cmpd="sng" w="9525">
            <a:solidFill>
              <a:schemeClr val="dk2"/>
            </a:solidFill>
            <a:prstDash val="solid"/>
            <a:round/>
            <a:headEnd len="med" w="med" type="none"/>
            <a:tailEnd len="med" w="med" type="triangle"/>
          </a:ln>
        </p:spPr>
      </p:cxnSp>
      <p:cxnSp>
        <p:nvCxnSpPr>
          <p:cNvPr id="800" name="Google Shape;800;p62"/>
          <p:cNvCxnSpPr/>
          <p:nvPr/>
        </p:nvCxnSpPr>
        <p:spPr>
          <a:xfrm>
            <a:off x="5728725" y="3498550"/>
            <a:ext cx="1220100" cy="0"/>
          </a:xfrm>
          <a:prstGeom prst="straightConnector1">
            <a:avLst/>
          </a:prstGeom>
          <a:noFill/>
          <a:ln cap="flat" cmpd="sng" w="9525">
            <a:solidFill>
              <a:schemeClr val="dk2"/>
            </a:solidFill>
            <a:prstDash val="solid"/>
            <a:round/>
            <a:headEnd len="med" w="med" type="none"/>
            <a:tailEnd len="med" w="med" type="triangle"/>
          </a:ln>
        </p:spPr>
      </p:cxnSp>
      <p:cxnSp>
        <p:nvCxnSpPr>
          <p:cNvPr id="801" name="Google Shape;801;p62"/>
          <p:cNvCxnSpPr/>
          <p:nvPr/>
        </p:nvCxnSpPr>
        <p:spPr>
          <a:xfrm>
            <a:off x="6947925" y="3727150"/>
            <a:ext cx="1915800" cy="0"/>
          </a:xfrm>
          <a:prstGeom prst="straightConnector1">
            <a:avLst/>
          </a:prstGeom>
          <a:noFill/>
          <a:ln cap="flat" cmpd="sng" w="9525">
            <a:solidFill>
              <a:schemeClr val="dk2"/>
            </a:solidFill>
            <a:prstDash val="solid"/>
            <a:round/>
            <a:headEnd len="med" w="med" type="none"/>
            <a:tailEnd len="med" w="med" type="triangle"/>
          </a:ln>
        </p:spPr>
      </p:cxnSp>
      <p:cxnSp>
        <p:nvCxnSpPr>
          <p:cNvPr id="802" name="Google Shape;802;p62"/>
          <p:cNvCxnSpPr/>
          <p:nvPr/>
        </p:nvCxnSpPr>
        <p:spPr>
          <a:xfrm rot="10800000">
            <a:off x="5710350" y="39212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62"/>
          <p:cNvCxnSpPr/>
          <p:nvPr/>
        </p:nvCxnSpPr>
        <p:spPr>
          <a:xfrm rot="10800000">
            <a:off x="4491150" y="40736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62"/>
          <p:cNvSpPr txBox="1"/>
          <p:nvPr/>
        </p:nvSpPr>
        <p:spPr>
          <a:xfrm>
            <a:off x="4531650" y="2930450"/>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instance</a:t>
            </a:r>
            <a:endParaRPr sz="900"/>
          </a:p>
        </p:txBody>
      </p:sp>
      <p:sp>
        <p:nvSpPr>
          <p:cNvPr id="805" name="Google Shape;805;p62"/>
          <p:cNvSpPr txBox="1"/>
          <p:nvPr/>
        </p:nvSpPr>
        <p:spPr>
          <a:xfrm>
            <a:off x="5674650" y="3235250"/>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instance</a:t>
            </a:r>
            <a:endParaRPr sz="900"/>
          </a:p>
        </p:txBody>
      </p:sp>
      <p:sp>
        <p:nvSpPr>
          <p:cNvPr id="806" name="Google Shape;806;p62"/>
          <p:cNvSpPr txBox="1"/>
          <p:nvPr/>
        </p:nvSpPr>
        <p:spPr>
          <a:xfrm>
            <a:off x="7274850" y="3463850"/>
            <a:ext cx="1368900" cy="147900"/>
          </a:xfrm>
          <a:prstGeom prst="rect">
            <a:avLst/>
          </a:prstGeom>
          <a:solidFill>
            <a:srgbClr val="E8EEF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application status</a:t>
            </a:r>
            <a:endParaRPr sz="900"/>
          </a:p>
        </p:txBody>
      </p:sp>
      <p:cxnSp>
        <p:nvCxnSpPr>
          <p:cNvPr id="807" name="Google Shape;807;p62"/>
          <p:cNvCxnSpPr/>
          <p:nvPr/>
        </p:nvCxnSpPr>
        <p:spPr>
          <a:xfrm>
            <a:off x="4491150" y="44546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08" name="Google Shape;808;p62"/>
          <p:cNvSpPr txBox="1"/>
          <p:nvPr/>
        </p:nvSpPr>
        <p:spPr>
          <a:xfrm>
            <a:off x="4531650" y="42258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Terminate app Instance</a:t>
            </a:r>
            <a:endParaRPr sz="900"/>
          </a:p>
        </p:txBody>
      </p:sp>
      <p:cxnSp>
        <p:nvCxnSpPr>
          <p:cNvPr id="809" name="Google Shape;809;p62"/>
          <p:cNvCxnSpPr/>
          <p:nvPr/>
        </p:nvCxnSpPr>
        <p:spPr>
          <a:xfrm>
            <a:off x="5710350" y="4607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10" name="Google Shape;810;p62"/>
          <p:cNvSpPr txBox="1"/>
          <p:nvPr/>
        </p:nvSpPr>
        <p:spPr>
          <a:xfrm>
            <a:off x="5750850" y="4378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Terminate app Instance</a:t>
            </a:r>
            <a:endParaRPr sz="900"/>
          </a:p>
        </p:txBody>
      </p:sp>
      <p:cxnSp>
        <p:nvCxnSpPr>
          <p:cNvPr id="811" name="Google Shape;811;p62"/>
          <p:cNvCxnSpPr/>
          <p:nvPr/>
        </p:nvCxnSpPr>
        <p:spPr>
          <a:xfrm>
            <a:off x="6929550" y="4759450"/>
            <a:ext cx="1910100" cy="0"/>
          </a:xfrm>
          <a:prstGeom prst="straightConnector1">
            <a:avLst/>
          </a:prstGeom>
          <a:noFill/>
          <a:ln cap="flat" cmpd="sng" w="9525">
            <a:solidFill>
              <a:schemeClr val="dk2"/>
            </a:solidFill>
            <a:prstDash val="solid"/>
            <a:round/>
            <a:headEnd len="med" w="med" type="none"/>
            <a:tailEnd len="med" w="med" type="triangle"/>
          </a:ln>
        </p:spPr>
      </p:cxnSp>
      <p:sp>
        <p:nvSpPr>
          <p:cNvPr id="812" name="Google Shape;812;p62"/>
          <p:cNvSpPr txBox="1"/>
          <p:nvPr/>
        </p:nvSpPr>
        <p:spPr>
          <a:xfrm>
            <a:off x="6970050" y="4530650"/>
            <a:ext cx="19158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unDeploy application instance</a:t>
            </a:r>
            <a:endParaRPr sz="900"/>
          </a:p>
        </p:txBody>
      </p:sp>
      <p:cxnSp>
        <p:nvCxnSpPr>
          <p:cNvPr id="813" name="Google Shape;813;p62"/>
          <p:cNvCxnSpPr/>
          <p:nvPr/>
        </p:nvCxnSpPr>
        <p:spPr>
          <a:xfrm rot="10800000">
            <a:off x="5710350" y="48356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62"/>
          <p:cNvCxnSpPr/>
          <p:nvPr/>
        </p:nvCxnSpPr>
        <p:spPr>
          <a:xfrm rot="10800000">
            <a:off x="4491150" y="5064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15" name="Google Shape;815;p62"/>
          <p:cNvSpPr txBox="1"/>
          <p:nvPr/>
        </p:nvSpPr>
        <p:spPr>
          <a:xfrm>
            <a:off x="5181600" y="-32325"/>
            <a:ext cx="3803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EdgeGallery Existing LCM Flow </a:t>
            </a:r>
            <a:endParaRPr b="1">
              <a:solidFill>
                <a:srgbClr val="1155CC"/>
              </a:solidFill>
            </a:endParaRPr>
          </a:p>
        </p:txBody>
      </p:sp>
      <p:sp>
        <p:nvSpPr>
          <p:cNvPr id="816" name="Google Shape;816;p62"/>
          <p:cNvSpPr/>
          <p:nvPr/>
        </p:nvSpPr>
        <p:spPr>
          <a:xfrm>
            <a:off x="5737163" y="4871973"/>
            <a:ext cx="151500" cy="147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2"/>
          <p:cNvSpPr txBox="1"/>
          <p:nvPr/>
        </p:nvSpPr>
        <p:spPr>
          <a:xfrm>
            <a:off x="5819442" y="4759260"/>
            <a:ext cx="14691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AppInstance info</a:t>
            </a:r>
            <a:endParaRPr sz="900"/>
          </a:p>
        </p:txBody>
      </p:sp>
      <p:sp>
        <p:nvSpPr>
          <p:cNvPr id="818" name="Google Shape;818;p62"/>
          <p:cNvSpPr/>
          <p:nvPr/>
        </p:nvSpPr>
        <p:spPr>
          <a:xfrm>
            <a:off x="137875" y="4526150"/>
            <a:ext cx="3768300" cy="584100"/>
          </a:xfrm>
          <a:prstGeom prst="roundRect">
            <a:avLst>
              <a:gd fmla="val 16667" name="adj"/>
            </a:avLst>
          </a:prstGeom>
          <a:solidFill>
            <a:srgbClr val="E8EE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9" name="Google Shape;819;p62"/>
          <p:cNvSpPr/>
          <p:nvPr/>
        </p:nvSpPr>
        <p:spPr>
          <a:xfrm>
            <a:off x="102375" y="3269950"/>
            <a:ext cx="3768300" cy="11940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2"/>
          <p:cNvSpPr/>
          <p:nvPr/>
        </p:nvSpPr>
        <p:spPr>
          <a:xfrm>
            <a:off x="102375" y="1642967"/>
            <a:ext cx="3768300" cy="1581600"/>
          </a:xfrm>
          <a:prstGeom prst="roundRect">
            <a:avLst>
              <a:gd fmla="val 16667" name="adj"/>
            </a:avLst>
          </a:prstGeom>
          <a:solidFill>
            <a:srgbClr val="F8EC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2"/>
          <p:cNvSpPr/>
          <p:nvPr/>
        </p:nvSpPr>
        <p:spPr>
          <a:xfrm>
            <a:off x="102375" y="657900"/>
            <a:ext cx="3768300" cy="901200"/>
          </a:xfrm>
          <a:prstGeom prst="roundRect">
            <a:avLst>
              <a:gd fmla="val 16667" name="adj"/>
            </a:avLst>
          </a:prstGeom>
          <a:solidFill>
            <a:srgbClr val="FDF7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2"/>
          <p:cNvSpPr/>
          <p:nvPr/>
        </p:nvSpPr>
        <p:spPr>
          <a:xfrm>
            <a:off x="868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OSS</a:t>
            </a:r>
            <a:endParaRPr sz="1000"/>
          </a:p>
        </p:txBody>
      </p:sp>
      <p:cxnSp>
        <p:nvCxnSpPr>
          <p:cNvPr id="823" name="Google Shape;823;p62"/>
          <p:cNvCxnSpPr/>
          <p:nvPr/>
        </p:nvCxnSpPr>
        <p:spPr>
          <a:xfrm>
            <a:off x="384275" y="579525"/>
            <a:ext cx="0" cy="4563900"/>
          </a:xfrm>
          <a:prstGeom prst="straightConnector1">
            <a:avLst/>
          </a:prstGeom>
          <a:noFill/>
          <a:ln cap="flat" cmpd="sng" w="9525">
            <a:solidFill>
              <a:schemeClr val="dk2"/>
            </a:solidFill>
            <a:prstDash val="solid"/>
            <a:round/>
            <a:headEnd len="med" w="med" type="none"/>
            <a:tailEnd len="med" w="med" type="none"/>
          </a:ln>
        </p:spPr>
      </p:cxnSp>
      <p:sp>
        <p:nvSpPr>
          <p:cNvPr id="824" name="Google Shape;824;p62"/>
          <p:cNvSpPr/>
          <p:nvPr/>
        </p:nvSpPr>
        <p:spPr>
          <a:xfrm>
            <a:off x="13060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MEO</a:t>
            </a:r>
            <a:endParaRPr sz="1000"/>
          </a:p>
        </p:txBody>
      </p:sp>
      <p:cxnSp>
        <p:nvCxnSpPr>
          <p:cNvPr id="825" name="Google Shape;825;p62"/>
          <p:cNvCxnSpPr/>
          <p:nvPr/>
        </p:nvCxnSpPr>
        <p:spPr>
          <a:xfrm>
            <a:off x="1603475" y="579648"/>
            <a:ext cx="0" cy="4563900"/>
          </a:xfrm>
          <a:prstGeom prst="straightConnector1">
            <a:avLst/>
          </a:prstGeom>
          <a:noFill/>
          <a:ln cap="flat" cmpd="sng" w="9525">
            <a:solidFill>
              <a:schemeClr val="dk2"/>
            </a:solidFill>
            <a:prstDash val="solid"/>
            <a:round/>
            <a:headEnd len="med" w="med" type="none"/>
            <a:tailEnd len="med" w="med" type="none"/>
          </a:ln>
        </p:spPr>
      </p:cxnSp>
      <p:sp>
        <p:nvSpPr>
          <p:cNvPr id="826" name="Google Shape;826;p62"/>
          <p:cNvSpPr/>
          <p:nvPr/>
        </p:nvSpPr>
        <p:spPr>
          <a:xfrm>
            <a:off x="25252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MEPM</a:t>
            </a:r>
            <a:endParaRPr sz="1000"/>
          </a:p>
        </p:txBody>
      </p:sp>
      <p:cxnSp>
        <p:nvCxnSpPr>
          <p:cNvPr id="827" name="Google Shape;827;p62"/>
          <p:cNvCxnSpPr/>
          <p:nvPr/>
        </p:nvCxnSpPr>
        <p:spPr>
          <a:xfrm>
            <a:off x="2822675" y="579525"/>
            <a:ext cx="0" cy="45639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62"/>
          <p:cNvSpPr/>
          <p:nvPr/>
        </p:nvSpPr>
        <p:spPr>
          <a:xfrm>
            <a:off x="3363425" y="3410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INFRA</a:t>
            </a:r>
            <a:endParaRPr sz="1000"/>
          </a:p>
        </p:txBody>
      </p:sp>
      <p:cxnSp>
        <p:nvCxnSpPr>
          <p:cNvPr id="829" name="Google Shape;829;p62"/>
          <p:cNvCxnSpPr/>
          <p:nvPr/>
        </p:nvCxnSpPr>
        <p:spPr>
          <a:xfrm>
            <a:off x="3660875" y="579525"/>
            <a:ext cx="0" cy="456390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62"/>
          <p:cNvCxnSpPr/>
          <p:nvPr/>
        </p:nvCxnSpPr>
        <p:spPr>
          <a:xfrm>
            <a:off x="376350" y="797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31" name="Google Shape;831;p62"/>
          <p:cNvSpPr txBox="1"/>
          <p:nvPr/>
        </p:nvSpPr>
        <p:spPr>
          <a:xfrm>
            <a:off x="416850" y="568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identifier</a:t>
            </a:r>
            <a:endParaRPr sz="900"/>
          </a:p>
        </p:txBody>
      </p:sp>
      <p:cxnSp>
        <p:nvCxnSpPr>
          <p:cNvPr id="832" name="Google Shape;832;p62"/>
          <p:cNvCxnSpPr/>
          <p:nvPr/>
        </p:nvCxnSpPr>
        <p:spPr>
          <a:xfrm rot="10800000">
            <a:off x="376350" y="14828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33" name="Google Shape;833;p62"/>
          <p:cNvSpPr txBox="1"/>
          <p:nvPr/>
        </p:nvSpPr>
        <p:spPr>
          <a:xfrm>
            <a:off x="416850" y="12540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instance id</a:t>
            </a:r>
            <a:endParaRPr sz="900"/>
          </a:p>
        </p:txBody>
      </p:sp>
      <p:cxnSp>
        <p:nvCxnSpPr>
          <p:cNvPr id="834" name="Google Shape;834;p62"/>
          <p:cNvCxnSpPr/>
          <p:nvPr/>
        </p:nvCxnSpPr>
        <p:spPr>
          <a:xfrm>
            <a:off x="376350" y="1777017"/>
            <a:ext cx="1211700" cy="0"/>
          </a:xfrm>
          <a:prstGeom prst="straightConnector1">
            <a:avLst/>
          </a:prstGeom>
          <a:noFill/>
          <a:ln cap="flat" cmpd="sng" w="9525">
            <a:solidFill>
              <a:schemeClr val="dk2"/>
            </a:solidFill>
            <a:prstDash val="solid"/>
            <a:round/>
            <a:headEnd len="med" w="med" type="none"/>
            <a:tailEnd len="med" w="med" type="triangle"/>
          </a:ln>
        </p:spPr>
      </p:cxnSp>
      <p:sp>
        <p:nvSpPr>
          <p:cNvPr id="835" name="Google Shape;835;p62"/>
          <p:cNvSpPr txBox="1"/>
          <p:nvPr/>
        </p:nvSpPr>
        <p:spPr>
          <a:xfrm>
            <a:off x="416850" y="1548217"/>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Instantiate app</a:t>
            </a:r>
            <a:endParaRPr sz="900"/>
          </a:p>
        </p:txBody>
      </p:sp>
      <p:sp>
        <p:nvSpPr>
          <p:cNvPr id="836" name="Google Shape;836;p62"/>
          <p:cNvSpPr txBox="1"/>
          <p:nvPr/>
        </p:nvSpPr>
        <p:spPr>
          <a:xfrm>
            <a:off x="1636050" y="1676694"/>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Instantiate app</a:t>
            </a:r>
            <a:endParaRPr sz="900"/>
          </a:p>
        </p:txBody>
      </p:sp>
      <p:cxnSp>
        <p:nvCxnSpPr>
          <p:cNvPr id="837" name="Google Shape;837;p62"/>
          <p:cNvCxnSpPr/>
          <p:nvPr/>
        </p:nvCxnSpPr>
        <p:spPr>
          <a:xfrm>
            <a:off x="1595550" y="1905494"/>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62"/>
          <p:cNvCxnSpPr/>
          <p:nvPr/>
        </p:nvCxnSpPr>
        <p:spPr>
          <a:xfrm rot="10800000">
            <a:off x="1595550" y="232991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39" name="Google Shape;839;p62"/>
          <p:cNvSpPr/>
          <p:nvPr/>
        </p:nvSpPr>
        <p:spPr>
          <a:xfrm>
            <a:off x="2853525" y="949450"/>
            <a:ext cx="151500" cy="2385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txBox="1"/>
          <p:nvPr/>
        </p:nvSpPr>
        <p:spPr>
          <a:xfrm>
            <a:off x="2931450" y="720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AppInstance</a:t>
            </a:r>
            <a:endParaRPr sz="900"/>
          </a:p>
          <a:p>
            <a:pPr indent="0" lvl="0" marL="0" rtl="0" algn="l">
              <a:spcBef>
                <a:spcPts val="0"/>
              </a:spcBef>
              <a:spcAft>
                <a:spcPts val="0"/>
              </a:spcAft>
              <a:buNone/>
            </a:pPr>
            <a:r>
              <a:rPr lang="en" sz="900"/>
              <a:t>  info</a:t>
            </a:r>
            <a:endParaRPr sz="900"/>
          </a:p>
        </p:txBody>
      </p:sp>
      <p:cxnSp>
        <p:nvCxnSpPr>
          <p:cNvPr id="841" name="Google Shape;841;p62"/>
          <p:cNvCxnSpPr/>
          <p:nvPr/>
        </p:nvCxnSpPr>
        <p:spPr>
          <a:xfrm>
            <a:off x="394725" y="3426780"/>
            <a:ext cx="1220100" cy="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62"/>
          <p:cNvCxnSpPr/>
          <p:nvPr/>
        </p:nvCxnSpPr>
        <p:spPr>
          <a:xfrm rot="10800000">
            <a:off x="376350" y="400188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43" name="Google Shape;843;p62"/>
          <p:cNvSpPr txBox="1"/>
          <p:nvPr/>
        </p:nvSpPr>
        <p:spPr>
          <a:xfrm>
            <a:off x="340650" y="3176771"/>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Change  app instance operation state</a:t>
            </a:r>
            <a:endParaRPr sz="900"/>
          </a:p>
        </p:txBody>
      </p:sp>
      <p:cxnSp>
        <p:nvCxnSpPr>
          <p:cNvPr id="844" name="Google Shape;844;p62"/>
          <p:cNvCxnSpPr/>
          <p:nvPr/>
        </p:nvCxnSpPr>
        <p:spPr>
          <a:xfrm>
            <a:off x="376350" y="4671288"/>
            <a:ext cx="1211700" cy="0"/>
          </a:xfrm>
          <a:prstGeom prst="straightConnector1">
            <a:avLst/>
          </a:prstGeom>
          <a:noFill/>
          <a:ln cap="flat" cmpd="sng" w="9525">
            <a:solidFill>
              <a:schemeClr val="dk2"/>
            </a:solidFill>
            <a:prstDash val="solid"/>
            <a:round/>
            <a:headEnd len="med" w="med" type="none"/>
            <a:tailEnd len="med" w="med" type="triangle"/>
          </a:ln>
        </p:spPr>
      </p:cxnSp>
      <p:sp>
        <p:nvSpPr>
          <p:cNvPr id="845" name="Google Shape;845;p62"/>
          <p:cNvSpPr txBox="1"/>
          <p:nvPr/>
        </p:nvSpPr>
        <p:spPr>
          <a:xfrm>
            <a:off x="416850" y="44424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instance info</a:t>
            </a:r>
            <a:endParaRPr sz="900"/>
          </a:p>
        </p:txBody>
      </p:sp>
      <p:cxnSp>
        <p:nvCxnSpPr>
          <p:cNvPr id="846" name="Google Shape;846;p62"/>
          <p:cNvCxnSpPr/>
          <p:nvPr/>
        </p:nvCxnSpPr>
        <p:spPr>
          <a:xfrm rot="10800000">
            <a:off x="1595550" y="4964127"/>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47" name="Google Shape;847;p62"/>
          <p:cNvCxnSpPr/>
          <p:nvPr/>
        </p:nvCxnSpPr>
        <p:spPr>
          <a:xfrm rot="10800000">
            <a:off x="376350" y="50642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48" name="Google Shape;848;p62"/>
          <p:cNvSpPr txBox="1"/>
          <p:nvPr/>
        </p:nvSpPr>
        <p:spPr>
          <a:xfrm>
            <a:off x="-35885" y="-32325"/>
            <a:ext cx="4338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EdgeGallery LCM Flow Alignment with ETSI MEC</a:t>
            </a:r>
            <a:endParaRPr b="1">
              <a:solidFill>
                <a:srgbClr val="1155CC"/>
              </a:solidFill>
            </a:endParaRPr>
          </a:p>
          <a:p>
            <a:pPr indent="0" lvl="0" marL="0" rtl="0" algn="l">
              <a:spcBef>
                <a:spcPts val="0"/>
              </a:spcBef>
              <a:spcAft>
                <a:spcPts val="0"/>
              </a:spcAft>
              <a:buNone/>
            </a:pPr>
            <a:r>
              <a:t/>
            </a:r>
            <a:endParaRPr b="1">
              <a:solidFill>
                <a:srgbClr val="1155CC"/>
              </a:solidFill>
            </a:endParaRPr>
          </a:p>
        </p:txBody>
      </p:sp>
      <p:cxnSp>
        <p:nvCxnSpPr>
          <p:cNvPr id="849" name="Google Shape;849;p62"/>
          <p:cNvCxnSpPr/>
          <p:nvPr/>
        </p:nvCxnSpPr>
        <p:spPr>
          <a:xfrm>
            <a:off x="1595550" y="9494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50" name="Google Shape;850;p62"/>
          <p:cNvCxnSpPr/>
          <p:nvPr/>
        </p:nvCxnSpPr>
        <p:spPr>
          <a:xfrm rot="10800000">
            <a:off x="1595550" y="1178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51" name="Google Shape;851;p62"/>
          <p:cNvSpPr txBox="1"/>
          <p:nvPr/>
        </p:nvSpPr>
        <p:spPr>
          <a:xfrm>
            <a:off x="1636050" y="949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 instance id</a:t>
            </a:r>
            <a:endParaRPr sz="900"/>
          </a:p>
        </p:txBody>
      </p:sp>
      <p:cxnSp>
        <p:nvCxnSpPr>
          <p:cNvPr id="852" name="Google Shape;852;p62"/>
          <p:cNvCxnSpPr/>
          <p:nvPr/>
        </p:nvCxnSpPr>
        <p:spPr>
          <a:xfrm rot="10800000">
            <a:off x="1595550" y="1382727"/>
            <a:ext cx="1211700" cy="0"/>
          </a:xfrm>
          <a:prstGeom prst="straightConnector1">
            <a:avLst/>
          </a:prstGeom>
          <a:noFill/>
          <a:ln cap="flat" cmpd="sng" w="9525">
            <a:solidFill>
              <a:schemeClr val="dk2"/>
            </a:solidFill>
            <a:prstDash val="solid"/>
            <a:round/>
            <a:headEnd len="med" w="med" type="none"/>
            <a:tailEnd len="med" w="med" type="triangle"/>
          </a:ln>
        </p:spPr>
      </p:cxnSp>
      <p:sp>
        <p:nvSpPr>
          <p:cNvPr id="853" name="Google Shape;853;p62"/>
          <p:cNvSpPr txBox="1"/>
          <p:nvPr/>
        </p:nvSpPr>
        <p:spPr>
          <a:xfrm>
            <a:off x="1648842" y="1153927"/>
            <a:ext cx="12201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AppInstanceIdentifierCreationNotification</a:t>
            </a:r>
            <a:endParaRPr sz="900"/>
          </a:p>
        </p:txBody>
      </p:sp>
      <p:sp>
        <p:nvSpPr>
          <p:cNvPr id="854" name="Google Shape;854;p62"/>
          <p:cNvSpPr txBox="1"/>
          <p:nvPr/>
        </p:nvSpPr>
        <p:spPr>
          <a:xfrm>
            <a:off x="1721253" y="183517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cxnSp>
        <p:nvCxnSpPr>
          <p:cNvPr id="855" name="Google Shape;855;p62"/>
          <p:cNvCxnSpPr/>
          <p:nvPr/>
        </p:nvCxnSpPr>
        <p:spPr>
          <a:xfrm rot="10800000">
            <a:off x="376350" y="2186371"/>
            <a:ext cx="1211700" cy="0"/>
          </a:xfrm>
          <a:prstGeom prst="straightConnector1">
            <a:avLst/>
          </a:prstGeom>
          <a:noFill/>
          <a:ln cap="flat" cmpd="sng" w="9525">
            <a:solidFill>
              <a:schemeClr val="dk2"/>
            </a:solidFill>
            <a:prstDash val="solid"/>
            <a:round/>
            <a:headEnd len="med" w="med" type="none"/>
            <a:tailEnd len="med" w="med" type="triangle"/>
          </a:ln>
        </p:spPr>
      </p:cxnSp>
      <p:sp>
        <p:nvSpPr>
          <p:cNvPr id="856" name="Google Shape;856;p62"/>
          <p:cNvSpPr txBox="1"/>
          <p:nvPr/>
        </p:nvSpPr>
        <p:spPr>
          <a:xfrm>
            <a:off x="493050" y="1957571"/>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cxnSp>
        <p:nvCxnSpPr>
          <p:cNvPr id="857" name="Google Shape;857;p62"/>
          <p:cNvCxnSpPr/>
          <p:nvPr/>
        </p:nvCxnSpPr>
        <p:spPr>
          <a:xfrm rot="10800000">
            <a:off x="1595550" y="2065426"/>
            <a:ext cx="1211700" cy="0"/>
          </a:xfrm>
          <a:prstGeom prst="straightConnector1">
            <a:avLst/>
          </a:prstGeom>
          <a:noFill/>
          <a:ln cap="flat" cmpd="sng" w="9525">
            <a:solidFill>
              <a:schemeClr val="dk2"/>
            </a:solidFill>
            <a:prstDash val="solid"/>
            <a:round/>
            <a:headEnd len="med" w="med" type="none"/>
            <a:tailEnd len="med" w="med" type="triangle"/>
          </a:ln>
        </p:spPr>
      </p:cxnSp>
      <p:sp>
        <p:nvSpPr>
          <p:cNvPr id="858" name="Google Shape;858;p62"/>
          <p:cNvSpPr txBox="1"/>
          <p:nvPr/>
        </p:nvSpPr>
        <p:spPr>
          <a:xfrm>
            <a:off x="1640850" y="2101120"/>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Start,Lifecycle</a:t>
            </a:r>
            <a:endParaRPr sz="900"/>
          </a:p>
          <a:p>
            <a:pPr indent="0" lvl="0" marL="0" rtl="0" algn="l">
              <a:spcBef>
                <a:spcPts val="0"/>
              </a:spcBef>
              <a:spcAft>
                <a:spcPts val="0"/>
              </a:spcAft>
              <a:buNone/>
            </a:pPr>
            <a:r>
              <a:rPr lang="en" sz="900"/>
              <a:t>ChangeNotification</a:t>
            </a:r>
            <a:endParaRPr sz="900"/>
          </a:p>
        </p:txBody>
      </p:sp>
      <p:cxnSp>
        <p:nvCxnSpPr>
          <p:cNvPr id="859" name="Google Shape;859;p62"/>
          <p:cNvCxnSpPr/>
          <p:nvPr/>
        </p:nvCxnSpPr>
        <p:spPr>
          <a:xfrm rot="10800000">
            <a:off x="376350" y="2435793"/>
            <a:ext cx="1211700" cy="0"/>
          </a:xfrm>
          <a:prstGeom prst="straightConnector1">
            <a:avLst/>
          </a:prstGeom>
          <a:noFill/>
          <a:ln cap="flat" cmpd="sng" w="9525">
            <a:solidFill>
              <a:schemeClr val="dk2"/>
            </a:solidFill>
            <a:prstDash val="solid"/>
            <a:round/>
            <a:headEnd len="med" w="med" type="none"/>
            <a:tailEnd len="med" w="med" type="triangle"/>
          </a:ln>
        </p:spPr>
      </p:cxnSp>
      <p:sp>
        <p:nvSpPr>
          <p:cNvPr id="860" name="Google Shape;860;p62"/>
          <p:cNvSpPr txBox="1"/>
          <p:nvPr/>
        </p:nvSpPr>
        <p:spPr>
          <a:xfrm>
            <a:off x="421650" y="2207003"/>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Start,Lifecycle</a:t>
            </a:r>
            <a:endParaRPr sz="900"/>
          </a:p>
          <a:p>
            <a:pPr indent="0" lvl="0" marL="0" rtl="0" algn="l">
              <a:spcBef>
                <a:spcPts val="0"/>
              </a:spcBef>
              <a:spcAft>
                <a:spcPts val="0"/>
              </a:spcAft>
              <a:buNone/>
            </a:pPr>
            <a:r>
              <a:rPr lang="en" sz="900"/>
              <a:t>ChangeNotification</a:t>
            </a:r>
            <a:endParaRPr sz="900"/>
          </a:p>
        </p:txBody>
      </p:sp>
      <p:sp>
        <p:nvSpPr>
          <p:cNvPr id="861" name="Google Shape;861;p62"/>
          <p:cNvSpPr txBox="1"/>
          <p:nvPr/>
        </p:nvSpPr>
        <p:spPr>
          <a:xfrm>
            <a:off x="1688327" y="2378886"/>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Grant request</a:t>
            </a:r>
            <a:endParaRPr sz="900"/>
          </a:p>
        </p:txBody>
      </p:sp>
      <p:cxnSp>
        <p:nvCxnSpPr>
          <p:cNvPr id="862" name="Google Shape;862;p62"/>
          <p:cNvCxnSpPr/>
          <p:nvPr/>
        </p:nvCxnSpPr>
        <p:spPr>
          <a:xfrm rot="10800000">
            <a:off x="1583588" y="2607686"/>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63" name="Google Shape;863;p62"/>
          <p:cNvCxnSpPr/>
          <p:nvPr/>
        </p:nvCxnSpPr>
        <p:spPr>
          <a:xfrm>
            <a:off x="2840588" y="2901176"/>
            <a:ext cx="819600" cy="0"/>
          </a:xfrm>
          <a:prstGeom prst="straightConnector1">
            <a:avLst/>
          </a:prstGeom>
          <a:noFill/>
          <a:ln cap="flat" cmpd="sng" w="9525">
            <a:solidFill>
              <a:schemeClr val="dk2"/>
            </a:solidFill>
            <a:prstDash val="solid"/>
            <a:round/>
            <a:headEnd len="med" w="med" type="none"/>
            <a:tailEnd len="med" w="med" type="triangle"/>
          </a:ln>
        </p:spPr>
      </p:cxnSp>
      <p:sp>
        <p:nvSpPr>
          <p:cNvPr id="864" name="Google Shape;864;p62"/>
          <p:cNvSpPr txBox="1"/>
          <p:nvPr/>
        </p:nvSpPr>
        <p:spPr>
          <a:xfrm>
            <a:off x="2931450" y="2667294"/>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Deploy</a:t>
            </a:r>
            <a:endParaRPr sz="900"/>
          </a:p>
        </p:txBody>
      </p:sp>
      <p:sp>
        <p:nvSpPr>
          <p:cNvPr id="865" name="Google Shape;865;p62"/>
          <p:cNvSpPr txBox="1"/>
          <p:nvPr/>
        </p:nvSpPr>
        <p:spPr>
          <a:xfrm>
            <a:off x="1700288" y="255964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pkg info</a:t>
            </a:r>
            <a:endParaRPr sz="900"/>
          </a:p>
        </p:txBody>
      </p:sp>
      <p:cxnSp>
        <p:nvCxnSpPr>
          <p:cNvPr id="866" name="Google Shape;866;p62"/>
          <p:cNvCxnSpPr/>
          <p:nvPr/>
        </p:nvCxnSpPr>
        <p:spPr>
          <a:xfrm rot="10800000">
            <a:off x="1583588" y="278844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67" name="Google Shape;867;p62"/>
          <p:cNvCxnSpPr/>
          <p:nvPr/>
        </p:nvCxnSpPr>
        <p:spPr>
          <a:xfrm rot="10800000">
            <a:off x="1583588" y="301704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68" name="Google Shape;868;p62"/>
          <p:cNvCxnSpPr/>
          <p:nvPr/>
        </p:nvCxnSpPr>
        <p:spPr>
          <a:xfrm rot="10800000">
            <a:off x="364388" y="3093240"/>
            <a:ext cx="1211700" cy="0"/>
          </a:xfrm>
          <a:prstGeom prst="straightConnector1">
            <a:avLst/>
          </a:prstGeom>
          <a:noFill/>
          <a:ln cap="flat" cmpd="sng" w="9525">
            <a:solidFill>
              <a:schemeClr val="dk2"/>
            </a:solidFill>
            <a:prstDash val="solid"/>
            <a:round/>
            <a:headEnd len="med" w="med" type="none"/>
            <a:tailEnd len="med" w="med" type="triangle"/>
          </a:ln>
        </p:spPr>
      </p:cxnSp>
      <p:sp>
        <p:nvSpPr>
          <p:cNvPr id="869" name="Google Shape;869;p62"/>
          <p:cNvSpPr txBox="1"/>
          <p:nvPr/>
        </p:nvSpPr>
        <p:spPr>
          <a:xfrm>
            <a:off x="421650" y="2863120"/>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result,Lifecycle</a:t>
            </a:r>
            <a:endParaRPr sz="900"/>
          </a:p>
          <a:p>
            <a:pPr indent="0" lvl="0" marL="0" rtl="0" algn="l">
              <a:spcBef>
                <a:spcPts val="0"/>
              </a:spcBef>
              <a:spcAft>
                <a:spcPts val="0"/>
              </a:spcAft>
              <a:buNone/>
            </a:pPr>
            <a:r>
              <a:rPr lang="en" sz="900"/>
              <a:t>ChangeNotification</a:t>
            </a:r>
            <a:endParaRPr sz="900"/>
          </a:p>
        </p:txBody>
      </p:sp>
      <p:sp>
        <p:nvSpPr>
          <p:cNvPr id="870" name="Google Shape;870;p62"/>
          <p:cNvSpPr txBox="1"/>
          <p:nvPr/>
        </p:nvSpPr>
        <p:spPr>
          <a:xfrm>
            <a:off x="1640850" y="2786920"/>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result,Lifecycle</a:t>
            </a:r>
            <a:endParaRPr sz="900"/>
          </a:p>
          <a:p>
            <a:pPr indent="0" lvl="0" marL="0" rtl="0" algn="l">
              <a:spcBef>
                <a:spcPts val="0"/>
              </a:spcBef>
              <a:spcAft>
                <a:spcPts val="0"/>
              </a:spcAft>
              <a:buNone/>
            </a:pPr>
            <a:r>
              <a:rPr lang="en" sz="900"/>
              <a:t>ChangeNotification</a:t>
            </a:r>
            <a:endParaRPr sz="900"/>
          </a:p>
        </p:txBody>
      </p:sp>
      <p:cxnSp>
        <p:nvCxnSpPr>
          <p:cNvPr id="871" name="Google Shape;871;p62"/>
          <p:cNvCxnSpPr/>
          <p:nvPr/>
        </p:nvCxnSpPr>
        <p:spPr>
          <a:xfrm rot="10800000">
            <a:off x="1595550" y="3665626"/>
            <a:ext cx="1211700" cy="0"/>
          </a:xfrm>
          <a:prstGeom prst="straightConnector1">
            <a:avLst/>
          </a:prstGeom>
          <a:noFill/>
          <a:ln cap="flat" cmpd="sng" w="9525">
            <a:solidFill>
              <a:schemeClr val="dk2"/>
            </a:solidFill>
            <a:prstDash val="solid"/>
            <a:round/>
            <a:headEnd len="med" w="med" type="none"/>
            <a:tailEnd len="med" w="med" type="triangle"/>
          </a:ln>
        </p:spPr>
      </p:cxnSp>
      <p:sp>
        <p:nvSpPr>
          <p:cNvPr id="872" name="Google Shape;872;p62"/>
          <p:cNvSpPr txBox="1"/>
          <p:nvPr/>
        </p:nvSpPr>
        <p:spPr>
          <a:xfrm>
            <a:off x="1640850" y="3661005"/>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Start,Lifecycle</a:t>
            </a:r>
            <a:endParaRPr sz="900"/>
          </a:p>
          <a:p>
            <a:pPr indent="0" lvl="0" marL="0" rtl="0" algn="l">
              <a:spcBef>
                <a:spcPts val="0"/>
              </a:spcBef>
              <a:spcAft>
                <a:spcPts val="0"/>
              </a:spcAft>
              <a:buNone/>
            </a:pPr>
            <a:r>
              <a:rPr lang="en" sz="900"/>
              <a:t>ChangeNotification</a:t>
            </a:r>
            <a:endParaRPr sz="900"/>
          </a:p>
        </p:txBody>
      </p:sp>
      <p:sp>
        <p:nvSpPr>
          <p:cNvPr id="873" name="Google Shape;873;p62"/>
          <p:cNvSpPr txBox="1"/>
          <p:nvPr/>
        </p:nvSpPr>
        <p:spPr>
          <a:xfrm>
            <a:off x="1673407" y="3418986"/>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cxnSp>
        <p:nvCxnSpPr>
          <p:cNvPr id="874" name="Google Shape;874;p62"/>
          <p:cNvCxnSpPr/>
          <p:nvPr/>
        </p:nvCxnSpPr>
        <p:spPr>
          <a:xfrm rot="10800000">
            <a:off x="1595550" y="3894226"/>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75" name="Google Shape;875;p62"/>
          <p:cNvCxnSpPr/>
          <p:nvPr/>
        </p:nvCxnSpPr>
        <p:spPr>
          <a:xfrm>
            <a:off x="1619473" y="3504365"/>
            <a:ext cx="1211700" cy="0"/>
          </a:xfrm>
          <a:prstGeom prst="straightConnector1">
            <a:avLst/>
          </a:prstGeom>
          <a:noFill/>
          <a:ln cap="flat" cmpd="sng" w="9525">
            <a:solidFill>
              <a:schemeClr val="dk2"/>
            </a:solidFill>
            <a:prstDash val="solid"/>
            <a:round/>
            <a:headEnd len="med" w="med" type="none"/>
            <a:tailEnd len="med" w="med" type="triangle"/>
          </a:ln>
        </p:spPr>
      </p:cxnSp>
      <p:sp>
        <p:nvSpPr>
          <p:cNvPr id="876" name="Google Shape;876;p62"/>
          <p:cNvSpPr txBox="1"/>
          <p:nvPr/>
        </p:nvSpPr>
        <p:spPr>
          <a:xfrm>
            <a:off x="1636050" y="3136456"/>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Change  app instance operation state</a:t>
            </a:r>
            <a:endParaRPr sz="900"/>
          </a:p>
        </p:txBody>
      </p:sp>
      <p:sp>
        <p:nvSpPr>
          <p:cNvPr id="877" name="Google Shape;877;p62"/>
          <p:cNvSpPr txBox="1"/>
          <p:nvPr/>
        </p:nvSpPr>
        <p:spPr>
          <a:xfrm>
            <a:off x="428812" y="353384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sp>
        <p:nvSpPr>
          <p:cNvPr id="878" name="Google Shape;878;p62"/>
          <p:cNvSpPr txBox="1"/>
          <p:nvPr/>
        </p:nvSpPr>
        <p:spPr>
          <a:xfrm>
            <a:off x="424751" y="3781951"/>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Start,Lifecycle</a:t>
            </a:r>
            <a:endParaRPr sz="900"/>
          </a:p>
          <a:p>
            <a:pPr indent="0" lvl="0" marL="0" rtl="0" algn="l">
              <a:spcBef>
                <a:spcPts val="0"/>
              </a:spcBef>
              <a:spcAft>
                <a:spcPts val="0"/>
              </a:spcAft>
              <a:buNone/>
            </a:pPr>
            <a:r>
              <a:rPr lang="en" sz="900"/>
              <a:t>ChangeNotification</a:t>
            </a:r>
            <a:endParaRPr sz="900"/>
          </a:p>
        </p:txBody>
      </p:sp>
      <p:cxnSp>
        <p:nvCxnSpPr>
          <p:cNvPr id="879" name="Google Shape;879;p62"/>
          <p:cNvCxnSpPr/>
          <p:nvPr/>
        </p:nvCxnSpPr>
        <p:spPr>
          <a:xfrm rot="10800000">
            <a:off x="392742" y="37688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80" name="Google Shape;880;p62"/>
          <p:cNvCxnSpPr/>
          <p:nvPr/>
        </p:nvCxnSpPr>
        <p:spPr>
          <a:xfrm>
            <a:off x="2814750" y="4073650"/>
            <a:ext cx="857400" cy="0"/>
          </a:xfrm>
          <a:prstGeom prst="straightConnector1">
            <a:avLst/>
          </a:prstGeom>
          <a:noFill/>
          <a:ln cap="flat" cmpd="sng" w="9525">
            <a:solidFill>
              <a:schemeClr val="dk2"/>
            </a:solidFill>
            <a:prstDash val="solid"/>
            <a:round/>
            <a:headEnd len="med" w="med" type="none"/>
            <a:tailEnd len="med" w="med" type="triangle"/>
          </a:ln>
        </p:spPr>
      </p:cxnSp>
      <p:sp>
        <p:nvSpPr>
          <p:cNvPr id="881" name="Google Shape;881;p62"/>
          <p:cNvSpPr txBox="1"/>
          <p:nvPr/>
        </p:nvSpPr>
        <p:spPr>
          <a:xfrm>
            <a:off x="2826897" y="3834217"/>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start/stop app instance</a:t>
            </a:r>
            <a:endParaRPr sz="900"/>
          </a:p>
        </p:txBody>
      </p:sp>
      <p:cxnSp>
        <p:nvCxnSpPr>
          <p:cNvPr id="882" name="Google Shape;882;p62"/>
          <p:cNvCxnSpPr/>
          <p:nvPr/>
        </p:nvCxnSpPr>
        <p:spPr>
          <a:xfrm rot="10800000">
            <a:off x="1583588" y="422162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883" name="Google Shape;883;p62"/>
          <p:cNvCxnSpPr/>
          <p:nvPr/>
        </p:nvCxnSpPr>
        <p:spPr>
          <a:xfrm rot="10800000">
            <a:off x="371920" y="4362058"/>
            <a:ext cx="1211700" cy="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p62"/>
          <p:cNvSpPr txBox="1"/>
          <p:nvPr/>
        </p:nvSpPr>
        <p:spPr>
          <a:xfrm>
            <a:off x="1673634" y="3986627"/>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result,Lifecycle</a:t>
            </a:r>
            <a:endParaRPr sz="900"/>
          </a:p>
          <a:p>
            <a:pPr indent="0" lvl="0" marL="0" rtl="0" algn="l">
              <a:spcBef>
                <a:spcPts val="0"/>
              </a:spcBef>
              <a:spcAft>
                <a:spcPts val="0"/>
              </a:spcAft>
              <a:buNone/>
            </a:pPr>
            <a:r>
              <a:rPr lang="en" sz="900"/>
              <a:t>ChangeNotification</a:t>
            </a:r>
            <a:endParaRPr sz="900"/>
          </a:p>
        </p:txBody>
      </p:sp>
      <p:sp>
        <p:nvSpPr>
          <p:cNvPr id="885" name="Google Shape;885;p62"/>
          <p:cNvSpPr txBox="1"/>
          <p:nvPr/>
        </p:nvSpPr>
        <p:spPr>
          <a:xfrm>
            <a:off x="454434" y="4115104"/>
            <a:ext cx="12117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result,Lifecycle</a:t>
            </a:r>
            <a:endParaRPr sz="900"/>
          </a:p>
          <a:p>
            <a:pPr indent="0" lvl="0" marL="0" rtl="0" algn="l">
              <a:spcBef>
                <a:spcPts val="0"/>
              </a:spcBef>
              <a:spcAft>
                <a:spcPts val="0"/>
              </a:spcAft>
              <a:buNone/>
            </a:pPr>
            <a:r>
              <a:rPr lang="en" sz="900"/>
              <a:t>ChangeNotification</a:t>
            </a:r>
            <a:endParaRPr sz="900"/>
          </a:p>
        </p:txBody>
      </p:sp>
      <p:sp>
        <p:nvSpPr>
          <p:cNvPr id="886" name="Google Shape;886;p62"/>
          <p:cNvSpPr txBox="1"/>
          <p:nvPr/>
        </p:nvSpPr>
        <p:spPr>
          <a:xfrm>
            <a:off x="1712250" y="720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Create identifier</a:t>
            </a:r>
            <a:endParaRPr sz="900"/>
          </a:p>
        </p:txBody>
      </p:sp>
      <p:cxnSp>
        <p:nvCxnSpPr>
          <p:cNvPr id="887" name="Google Shape;887;p62"/>
          <p:cNvCxnSpPr/>
          <p:nvPr/>
        </p:nvCxnSpPr>
        <p:spPr>
          <a:xfrm>
            <a:off x="1595550" y="4747488"/>
            <a:ext cx="1211700" cy="0"/>
          </a:xfrm>
          <a:prstGeom prst="straightConnector1">
            <a:avLst/>
          </a:prstGeom>
          <a:noFill/>
          <a:ln cap="flat" cmpd="sng" w="9525">
            <a:solidFill>
              <a:schemeClr val="dk2"/>
            </a:solidFill>
            <a:prstDash val="solid"/>
            <a:round/>
            <a:headEnd len="med" w="med" type="none"/>
            <a:tailEnd len="med" w="med" type="triangle"/>
          </a:ln>
        </p:spPr>
      </p:cxnSp>
      <p:sp>
        <p:nvSpPr>
          <p:cNvPr id="888" name="Google Shape;888;p62"/>
          <p:cNvSpPr txBox="1"/>
          <p:nvPr/>
        </p:nvSpPr>
        <p:spPr>
          <a:xfrm>
            <a:off x="1636050" y="45186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app instance info</a:t>
            </a:r>
            <a:endParaRPr sz="900"/>
          </a:p>
        </p:txBody>
      </p:sp>
      <p:sp>
        <p:nvSpPr>
          <p:cNvPr id="889" name="Google Shape;889;p62"/>
          <p:cNvSpPr txBox="1"/>
          <p:nvPr/>
        </p:nvSpPr>
        <p:spPr>
          <a:xfrm>
            <a:off x="493050" y="48234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appInstanceInfo</a:t>
            </a:r>
            <a:endParaRPr sz="900"/>
          </a:p>
        </p:txBody>
      </p:sp>
      <p:sp>
        <p:nvSpPr>
          <p:cNvPr id="890" name="Google Shape;890;p62"/>
          <p:cNvSpPr txBox="1"/>
          <p:nvPr/>
        </p:nvSpPr>
        <p:spPr>
          <a:xfrm>
            <a:off x="1636050" y="48354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appInstanceInfo</a:t>
            </a:r>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3"/>
          <p:cNvSpPr/>
          <p:nvPr/>
        </p:nvSpPr>
        <p:spPr>
          <a:xfrm>
            <a:off x="518875" y="949250"/>
            <a:ext cx="3768300" cy="7623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483375" y="1871573"/>
            <a:ext cx="3768300" cy="1194000"/>
          </a:xfrm>
          <a:prstGeom prst="roundRect">
            <a:avLst>
              <a:gd fmla="val 16667" name="adj"/>
            </a:avLst>
          </a:prstGeom>
          <a:solidFill>
            <a:srgbClr val="E7F1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7" name="Google Shape;897;p63"/>
          <p:cNvSpPr/>
          <p:nvPr/>
        </p:nvSpPr>
        <p:spPr>
          <a:xfrm>
            <a:off x="495325" y="3324900"/>
            <a:ext cx="3768300" cy="11142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467825" y="5696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OSS</a:t>
            </a:r>
            <a:endParaRPr sz="1000"/>
          </a:p>
        </p:txBody>
      </p:sp>
      <p:cxnSp>
        <p:nvCxnSpPr>
          <p:cNvPr id="899" name="Google Shape;899;p63"/>
          <p:cNvCxnSpPr/>
          <p:nvPr/>
        </p:nvCxnSpPr>
        <p:spPr>
          <a:xfrm>
            <a:off x="765275" y="808125"/>
            <a:ext cx="0" cy="3630900"/>
          </a:xfrm>
          <a:prstGeom prst="straightConnector1">
            <a:avLst/>
          </a:prstGeom>
          <a:noFill/>
          <a:ln cap="flat" cmpd="sng" w="9525">
            <a:solidFill>
              <a:schemeClr val="dk2"/>
            </a:solidFill>
            <a:prstDash val="solid"/>
            <a:round/>
            <a:headEnd len="med" w="med" type="none"/>
            <a:tailEnd len="med" w="med" type="none"/>
          </a:ln>
        </p:spPr>
      </p:cxnSp>
      <p:sp>
        <p:nvSpPr>
          <p:cNvPr id="900" name="Google Shape;900;p63"/>
          <p:cNvSpPr/>
          <p:nvPr/>
        </p:nvSpPr>
        <p:spPr>
          <a:xfrm>
            <a:off x="1687025" y="5696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MEO</a:t>
            </a:r>
            <a:endParaRPr sz="1000"/>
          </a:p>
        </p:txBody>
      </p:sp>
      <p:cxnSp>
        <p:nvCxnSpPr>
          <p:cNvPr id="901" name="Google Shape;901;p63"/>
          <p:cNvCxnSpPr/>
          <p:nvPr/>
        </p:nvCxnSpPr>
        <p:spPr>
          <a:xfrm>
            <a:off x="1984475" y="808223"/>
            <a:ext cx="0" cy="36309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63"/>
          <p:cNvSpPr/>
          <p:nvPr/>
        </p:nvSpPr>
        <p:spPr>
          <a:xfrm>
            <a:off x="2906225" y="5696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MEPM</a:t>
            </a:r>
            <a:endParaRPr sz="1000"/>
          </a:p>
        </p:txBody>
      </p:sp>
      <p:cxnSp>
        <p:nvCxnSpPr>
          <p:cNvPr id="903" name="Google Shape;903;p63"/>
          <p:cNvCxnSpPr/>
          <p:nvPr/>
        </p:nvCxnSpPr>
        <p:spPr>
          <a:xfrm>
            <a:off x="3203675" y="808125"/>
            <a:ext cx="0" cy="3630900"/>
          </a:xfrm>
          <a:prstGeom prst="straightConnector1">
            <a:avLst/>
          </a:prstGeom>
          <a:noFill/>
          <a:ln cap="flat" cmpd="sng" w="9525">
            <a:solidFill>
              <a:schemeClr val="dk2"/>
            </a:solidFill>
            <a:prstDash val="solid"/>
            <a:round/>
            <a:headEnd len="med" w="med" type="none"/>
            <a:tailEnd len="med" w="med" type="none"/>
          </a:ln>
        </p:spPr>
      </p:cxnSp>
      <p:sp>
        <p:nvSpPr>
          <p:cNvPr id="904" name="Google Shape;904;p63"/>
          <p:cNvSpPr/>
          <p:nvPr/>
        </p:nvSpPr>
        <p:spPr>
          <a:xfrm>
            <a:off x="3744425" y="569625"/>
            <a:ext cx="594900" cy="2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INFRA</a:t>
            </a:r>
            <a:endParaRPr sz="1000"/>
          </a:p>
        </p:txBody>
      </p:sp>
      <p:cxnSp>
        <p:nvCxnSpPr>
          <p:cNvPr id="905" name="Google Shape;905;p63"/>
          <p:cNvCxnSpPr/>
          <p:nvPr/>
        </p:nvCxnSpPr>
        <p:spPr>
          <a:xfrm>
            <a:off x="4041875" y="808125"/>
            <a:ext cx="0" cy="36309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63"/>
          <p:cNvCxnSpPr/>
          <p:nvPr/>
        </p:nvCxnSpPr>
        <p:spPr>
          <a:xfrm>
            <a:off x="769312" y="3464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907" name="Google Shape;907;p63"/>
          <p:cNvSpPr txBox="1"/>
          <p:nvPr/>
        </p:nvSpPr>
        <p:spPr>
          <a:xfrm>
            <a:off x="809812" y="3235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identifier</a:t>
            </a:r>
            <a:endParaRPr sz="900"/>
          </a:p>
        </p:txBody>
      </p:sp>
      <p:cxnSp>
        <p:nvCxnSpPr>
          <p:cNvPr id="908" name="Google Shape;908;p63"/>
          <p:cNvCxnSpPr/>
          <p:nvPr/>
        </p:nvCxnSpPr>
        <p:spPr>
          <a:xfrm>
            <a:off x="757350" y="2005617"/>
            <a:ext cx="1211700" cy="0"/>
          </a:xfrm>
          <a:prstGeom prst="straightConnector1">
            <a:avLst/>
          </a:prstGeom>
          <a:noFill/>
          <a:ln cap="flat" cmpd="sng" w="9525">
            <a:solidFill>
              <a:schemeClr val="dk2"/>
            </a:solidFill>
            <a:prstDash val="solid"/>
            <a:round/>
            <a:headEnd len="med" w="med" type="none"/>
            <a:tailEnd len="med" w="med" type="triangle"/>
          </a:ln>
        </p:spPr>
      </p:cxnSp>
      <p:sp>
        <p:nvSpPr>
          <p:cNvPr id="909" name="Google Shape;909;p63"/>
          <p:cNvSpPr txBox="1"/>
          <p:nvPr/>
        </p:nvSpPr>
        <p:spPr>
          <a:xfrm>
            <a:off x="874050" y="1776817"/>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Terminate app inst</a:t>
            </a:r>
            <a:endParaRPr sz="900"/>
          </a:p>
        </p:txBody>
      </p:sp>
      <p:sp>
        <p:nvSpPr>
          <p:cNvPr id="910" name="Google Shape;910;p63"/>
          <p:cNvSpPr txBox="1"/>
          <p:nvPr/>
        </p:nvSpPr>
        <p:spPr>
          <a:xfrm>
            <a:off x="2017050" y="1905294"/>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Terminate app inst</a:t>
            </a:r>
            <a:endParaRPr sz="900"/>
          </a:p>
        </p:txBody>
      </p:sp>
      <p:cxnSp>
        <p:nvCxnSpPr>
          <p:cNvPr id="911" name="Google Shape;911;p63"/>
          <p:cNvCxnSpPr/>
          <p:nvPr/>
        </p:nvCxnSpPr>
        <p:spPr>
          <a:xfrm>
            <a:off x="1976550" y="2134094"/>
            <a:ext cx="1211700" cy="0"/>
          </a:xfrm>
          <a:prstGeom prst="straightConnector1">
            <a:avLst/>
          </a:prstGeom>
          <a:noFill/>
          <a:ln cap="flat" cmpd="sng" w="9525">
            <a:solidFill>
              <a:schemeClr val="dk2"/>
            </a:solidFill>
            <a:prstDash val="solid"/>
            <a:round/>
            <a:headEnd len="med" w="med" type="none"/>
            <a:tailEnd len="med" w="med" type="triangle"/>
          </a:ln>
        </p:spPr>
      </p:cxnSp>
      <p:sp>
        <p:nvSpPr>
          <p:cNvPr id="912" name="Google Shape;912;p63"/>
          <p:cNvSpPr/>
          <p:nvPr/>
        </p:nvSpPr>
        <p:spPr>
          <a:xfrm>
            <a:off x="3246487" y="3616450"/>
            <a:ext cx="151500" cy="2385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txBox="1"/>
          <p:nvPr/>
        </p:nvSpPr>
        <p:spPr>
          <a:xfrm>
            <a:off x="3324412" y="3387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AppInstance</a:t>
            </a:r>
            <a:endParaRPr sz="900"/>
          </a:p>
          <a:p>
            <a:pPr indent="0" lvl="0" marL="0" rtl="0" algn="l">
              <a:spcBef>
                <a:spcPts val="0"/>
              </a:spcBef>
              <a:spcAft>
                <a:spcPts val="0"/>
              </a:spcAft>
              <a:buNone/>
            </a:pPr>
            <a:r>
              <a:rPr lang="en" sz="900"/>
              <a:t>  info</a:t>
            </a:r>
            <a:endParaRPr sz="900"/>
          </a:p>
        </p:txBody>
      </p:sp>
      <p:cxnSp>
        <p:nvCxnSpPr>
          <p:cNvPr id="914" name="Google Shape;914;p63"/>
          <p:cNvCxnSpPr/>
          <p:nvPr/>
        </p:nvCxnSpPr>
        <p:spPr>
          <a:xfrm>
            <a:off x="757350" y="1166088"/>
            <a:ext cx="1211700" cy="0"/>
          </a:xfrm>
          <a:prstGeom prst="straightConnector1">
            <a:avLst/>
          </a:prstGeom>
          <a:noFill/>
          <a:ln cap="flat" cmpd="sng" w="9525">
            <a:solidFill>
              <a:schemeClr val="dk2"/>
            </a:solidFill>
            <a:prstDash val="solid"/>
            <a:round/>
            <a:headEnd len="med" w="med" type="none"/>
            <a:tailEnd len="med" w="med" type="triangle"/>
          </a:ln>
        </p:spPr>
      </p:cxnSp>
      <p:sp>
        <p:nvSpPr>
          <p:cNvPr id="915" name="Google Shape;915;p63"/>
          <p:cNvSpPr txBox="1"/>
          <p:nvPr/>
        </p:nvSpPr>
        <p:spPr>
          <a:xfrm>
            <a:off x="797850" y="9372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Query LCM oper status</a:t>
            </a:r>
            <a:endParaRPr sz="900"/>
          </a:p>
        </p:txBody>
      </p:sp>
      <p:cxnSp>
        <p:nvCxnSpPr>
          <p:cNvPr id="916" name="Google Shape;916;p63"/>
          <p:cNvCxnSpPr/>
          <p:nvPr/>
        </p:nvCxnSpPr>
        <p:spPr>
          <a:xfrm rot="10800000">
            <a:off x="1976550" y="1458927"/>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63"/>
          <p:cNvCxnSpPr/>
          <p:nvPr/>
        </p:nvCxnSpPr>
        <p:spPr>
          <a:xfrm rot="10800000">
            <a:off x="757350" y="1559050"/>
            <a:ext cx="1211700" cy="0"/>
          </a:xfrm>
          <a:prstGeom prst="straightConnector1">
            <a:avLst/>
          </a:prstGeom>
          <a:noFill/>
          <a:ln cap="flat" cmpd="sng" w="9525">
            <a:solidFill>
              <a:schemeClr val="dk2"/>
            </a:solidFill>
            <a:prstDash val="solid"/>
            <a:round/>
            <a:headEnd len="med" w="med" type="none"/>
            <a:tailEnd len="med" w="med" type="triangle"/>
          </a:ln>
        </p:spPr>
      </p:cxnSp>
      <p:sp>
        <p:nvSpPr>
          <p:cNvPr id="918" name="Google Shape;918;p63"/>
          <p:cNvSpPr txBox="1"/>
          <p:nvPr/>
        </p:nvSpPr>
        <p:spPr>
          <a:xfrm>
            <a:off x="0" y="-32325"/>
            <a:ext cx="5400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EdgeGallery LCM Flow Alignment with ETSI MEC cont..</a:t>
            </a:r>
            <a:endParaRPr b="1">
              <a:solidFill>
                <a:srgbClr val="1155CC"/>
              </a:solidFill>
            </a:endParaRPr>
          </a:p>
          <a:p>
            <a:pPr indent="0" lvl="0" marL="0" rtl="0" algn="l">
              <a:spcBef>
                <a:spcPts val="0"/>
              </a:spcBef>
              <a:spcAft>
                <a:spcPts val="0"/>
              </a:spcAft>
              <a:buNone/>
            </a:pPr>
            <a:r>
              <a:t/>
            </a:r>
            <a:endParaRPr b="1">
              <a:solidFill>
                <a:schemeClr val="dk1"/>
              </a:solidFill>
            </a:endParaRPr>
          </a:p>
        </p:txBody>
      </p:sp>
      <p:cxnSp>
        <p:nvCxnSpPr>
          <p:cNvPr id="919" name="Google Shape;919;p63"/>
          <p:cNvCxnSpPr/>
          <p:nvPr/>
        </p:nvCxnSpPr>
        <p:spPr>
          <a:xfrm>
            <a:off x="1988512" y="3616450"/>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920" name="Google Shape;920;p63"/>
          <p:cNvCxnSpPr/>
          <p:nvPr/>
        </p:nvCxnSpPr>
        <p:spPr>
          <a:xfrm rot="10800000">
            <a:off x="1988512" y="3989919"/>
            <a:ext cx="1211700" cy="0"/>
          </a:xfrm>
          <a:prstGeom prst="straightConnector1">
            <a:avLst/>
          </a:prstGeom>
          <a:noFill/>
          <a:ln cap="flat" cmpd="sng" w="9525">
            <a:solidFill>
              <a:schemeClr val="dk2"/>
            </a:solidFill>
            <a:prstDash val="solid"/>
            <a:round/>
            <a:headEnd len="med" w="med" type="none"/>
            <a:tailEnd len="med" w="med" type="triangle"/>
          </a:ln>
        </p:spPr>
      </p:cxnSp>
      <p:sp>
        <p:nvSpPr>
          <p:cNvPr id="921" name="Google Shape;921;p63"/>
          <p:cNvSpPr txBox="1"/>
          <p:nvPr/>
        </p:nvSpPr>
        <p:spPr>
          <a:xfrm>
            <a:off x="2102253" y="2163901"/>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cxnSp>
        <p:nvCxnSpPr>
          <p:cNvPr id="922" name="Google Shape;922;p63"/>
          <p:cNvCxnSpPr/>
          <p:nvPr/>
        </p:nvCxnSpPr>
        <p:spPr>
          <a:xfrm rot="10800000">
            <a:off x="757350" y="2715341"/>
            <a:ext cx="1211700" cy="0"/>
          </a:xfrm>
          <a:prstGeom prst="straightConnector1">
            <a:avLst/>
          </a:prstGeom>
          <a:noFill/>
          <a:ln cap="flat" cmpd="sng" w="9525">
            <a:solidFill>
              <a:schemeClr val="dk2"/>
            </a:solidFill>
            <a:prstDash val="solid"/>
            <a:round/>
            <a:headEnd len="med" w="med" type="none"/>
            <a:tailEnd len="med" w="med" type="triangle"/>
          </a:ln>
        </p:spPr>
      </p:cxnSp>
      <p:sp>
        <p:nvSpPr>
          <p:cNvPr id="923" name="Google Shape;923;p63"/>
          <p:cNvSpPr txBox="1"/>
          <p:nvPr/>
        </p:nvSpPr>
        <p:spPr>
          <a:xfrm>
            <a:off x="874050" y="2486541"/>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lifecycleOperationOccurrenceId</a:t>
            </a:r>
            <a:endParaRPr sz="900"/>
          </a:p>
        </p:txBody>
      </p:sp>
      <p:cxnSp>
        <p:nvCxnSpPr>
          <p:cNvPr id="924" name="Google Shape;924;p63"/>
          <p:cNvCxnSpPr/>
          <p:nvPr/>
        </p:nvCxnSpPr>
        <p:spPr>
          <a:xfrm rot="10800000">
            <a:off x="1976550" y="2394149"/>
            <a:ext cx="1211700" cy="0"/>
          </a:xfrm>
          <a:prstGeom prst="straightConnector1">
            <a:avLst/>
          </a:prstGeom>
          <a:noFill/>
          <a:ln cap="flat" cmpd="sng" w="9525">
            <a:solidFill>
              <a:schemeClr val="dk2"/>
            </a:solidFill>
            <a:prstDash val="solid"/>
            <a:round/>
            <a:headEnd len="med" w="med" type="none"/>
            <a:tailEnd len="med" w="med" type="triangle"/>
          </a:ln>
        </p:spPr>
      </p:cxnSp>
      <p:cxnSp>
        <p:nvCxnSpPr>
          <p:cNvPr id="925" name="Google Shape;925;p63"/>
          <p:cNvCxnSpPr/>
          <p:nvPr/>
        </p:nvCxnSpPr>
        <p:spPr>
          <a:xfrm>
            <a:off x="3221588" y="2901176"/>
            <a:ext cx="819600" cy="0"/>
          </a:xfrm>
          <a:prstGeom prst="straightConnector1">
            <a:avLst/>
          </a:prstGeom>
          <a:noFill/>
          <a:ln cap="flat" cmpd="sng" w="9525">
            <a:solidFill>
              <a:schemeClr val="dk2"/>
            </a:solidFill>
            <a:prstDash val="solid"/>
            <a:round/>
            <a:headEnd len="med" w="med" type="none"/>
            <a:tailEnd len="med" w="med" type="triangle"/>
          </a:ln>
        </p:spPr>
      </p:cxnSp>
      <p:sp>
        <p:nvSpPr>
          <p:cNvPr id="926" name="Google Shape;926;p63"/>
          <p:cNvSpPr txBox="1"/>
          <p:nvPr/>
        </p:nvSpPr>
        <p:spPr>
          <a:xfrm>
            <a:off x="3168910" y="2667294"/>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Terminate and release resource</a:t>
            </a:r>
            <a:endParaRPr sz="900"/>
          </a:p>
        </p:txBody>
      </p:sp>
      <p:sp>
        <p:nvSpPr>
          <p:cNvPr id="927" name="Google Shape;927;p63"/>
          <p:cNvSpPr txBox="1"/>
          <p:nvPr/>
        </p:nvSpPr>
        <p:spPr>
          <a:xfrm>
            <a:off x="2105212" y="33876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Delete identifier</a:t>
            </a:r>
            <a:endParaRPr sz="900"/>
          </a:p>
        </p:txBody>
      </p:sp>
      <p:cxnSp>
        <p:nvCxnSpPr>
          <p:cNvPr id="928" name="Google Shape;928;p63"/>
          <p:cNvCxnSpPr/>
          <p:nvPr/>
        </p:nvCxnSpPr>
        <p:spPr>
          <a:xfrm>
            <a:off x="1976550" y="1242288"/>
            <a:ext cx="1211700" cy="0"/>
          </a:xfrm>
          <a:prstGeom prst="straightConnector1">
            <a:avLst/>
          </a:prstGeom>
          <a:noFill/>
          <a:ln cap="flat" cmpd="sng" w="9525">
            <a:solidFill>
              <a:schemeClr val="dk2"/>
            </a:solidFill>
            <a:prstDash val="solid"/>
            <a:round/>
            <a:headEnd len="med" w="med" type="none"/>
            <a:tailEnd len="med" w="med" type="triangle"/>
          </a:ln>
        </p:spPr>
      </p:cxnSp>
      <p:sp>
        <p:nvSpPr>
          <p:cNvPr id="929" name="Google Shape;929;p63"/>
          <p:cNvSpPr txBox="1"/>
          <p:nvPr/>
        </p:nvSpPr>
        <p:spPr>
          <a:xfrm>
            <a:off x="2017050" y="10134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Query LCM oper status</a:t>
            </a:r>
            <a:endParaRPr sz="900">
              <a:solidFill>
                <a:schemeClr val="dk1"/>
              </a:solidFill>
            </a:endParaRPr>
          </a:p>
          <a:p>
            <a:pPr indent="0" lvl="0" marL="0" rtl="0" algn="l">
              <a:spcBef>
                <a:spcPts val="0"/>
              </a:spcBef>
              <a:spcAft>
                <a:spcPts val="0"/>
              </a:spcAft>
              <a:buNone/>
            </a:pPr>
            <a:r>
              <a:t/>
            </a:r>
            <a:endParaRPr sz="900"/>
          </a:p>
        </p:txBody>
      </p:sp>
      <p:sp>
        <p:nvSpPr>
          <p:cNvPr id="930" name="Google Shape;930;p63"/>
          <p:cNvSpPr txBox="1"/>
          <p:nvPr/>
        </p:nvSpPr>
        <p:spPr>
          <a:xfrm>
            <a:off x="874050" y="1318288"/>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operationStatus</a:t>
            </a:r>
            <a:endParaRPr sz="900"/>
          </a:p>
        </p:txBody>
      </p:sp>
      <p:sp>
        <p:nvSpPr>
          <p:cNvPr id="931" name="Google Shape;931;p63"/>
          <p:cNvSpPr txBox="1"/>
          <p:nvPr/>
        </p:nvSpPr>
        <p:spPr>
          <a:xfrm>
            <a:off x="2017050" y="1330250"/>
            <a:ext cx="11403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operationStatus</a:t>
            </a:r>
            <a:endParaRPr sz="900"/>
          </a:p>
        </p:txBody>
      </p:sp>
      <p:sp>
        <p:nvSpPr>
          <p:cNvPr id="932" name="Google Shape;932;p63"/>
          <p:cNvSpPr txBox="1"/>
          <p:nvPr/>
        </p:nvSpPr>
        <p:spPr>
          <a:xfrm>
            <a:off x="3215537" y="1170200"/>
            <a:ext cx="8196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t>P</a:t>
            </a:r>
            <a:r>
              <a:rPr lang="en" sz="400">
                <a:solidFill>
                  <a:schemeClr val="dk1"/>
                </a:solidFill>
              </a:rPr>
              <a:t>ROCESSING, </a:t>
            </a:r>
            <a:endParaRPr sz="400">
              <a:solidFill>
                <a:schemeClr val="dk1"/>
              </a:solidFill>
            </a:endParaRPr>
          </a:p>
          <a:p>
            <a:pPr indent="0" lvl="0" marL="0" rtl="0" algn="l">
              <a:spcBef>
                <a:spcPts val="0"/>
              </a:spcBef>
              <a:spcAft>
                <a:spcPts val="0"/>
              </a:spcAft>
              <a:buNone/>
            </a:pPr>
            <a:r>
              <a:rPr lang="en" sz="400">
                <a:solidFill>
                  <a:schemeClr val="dk1"/>
                </a:solidFill>
              </a:rPr>
              <a:t>SUCCESSFULL_DONE, FAILED </a:t>
            </a:r>
            <a:endParaRPr sz="400">
              <a:solidFill>
                <a:schemeClr val="dk1"/>
              </a:solidFill>
            </a:endParaRPr>
          </a:p>
        </p:txBody>
      </p:sp>
      <p:sp>
        <p:nvSpPr>
          <p:cNvPr id="933" name="Google Shape;933;p63"/>
          <p:cNvSpPr txBox="1"/>
          <p:nvPr/>
        </p:nvSpPr>
        <p:spPr>
          <a:xfrm>
            <a:off x="2009838" y="940120"/>
            <a:ext cx="13689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lifecycleOperationOccurrenceId</a:t>
            </a:r>
            <a:endParaRPr sz="600"/>
          </a:p>
        </p:txBody>
      </p:sp>
      <p:sp>
        <p:nvSpPr>
          <p:cNvPr id="934" name="Google Shape;934;p63"/>
          <p:cNvSpPr txBox="1"/>
          <p:nvPr/>
        </p:nvSpPr>
        <p:spPr>
          <a:xfrm>
            <a:off x="2033800" y="3768650"/>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AppInstanceIdentifier</a:t>
            </a:r>
            <a:endParaRPr sz="900"/>
          </a:p>
          <a:p>
            <a:pPr indent="0" lvl="0" marL="0" rtl="0" algn="l">
              <a:spcBef>
                <a:spcPts val="0"/>
              </a:spcBef>
              <a:spcAft>
                <a:spcPts val="0"/>
              </a:spcAft>
              <a:buNone/>
            </a:pPr>
            <a:r>
              <a:rPr lang="en" sz="900"/>
              <a:t>Deletion Notification</a:t>
            </a:r>
            <a:endParaRPr sz="900"/>
          </a:p>
        </p:txBody>
      </p:sp>
      <p:cxnSp>
        <p:nvCxnSpPr>
          <p:cNvPr id="935" name="Google Shape;935;p63"/>
          <p:cNvCxnSpPr/>
          <p:nvPr/>
        </p:nvCxnSpPr>
        <p:spPr>
          <a:xfrm rot="10800000">
            <a:off x="769312" y="4294719"/>
            <a:ext cx="1211700" cy="0"/>
          </a:xfrm>
          <a:prstGeom prst="straightConnector1">
            <a:avLst/>
          </a:prstGeom>
          <a:noFill/>
          <a:ln cap="flat" cmpd="sng" w="9525">
            <a:solidFill>
              <a:schemeClr val="dk2"/>
            </a:solidFill>
            <a:prstDash val="solid"/>
            <a:round/>
            <a:headEnd len="med" w="med" type="none"/>
            <a:tailEnd len="med" w="med" type="triangle"/>
          </a:ln>
        </p:spPr>
      </p:cxnSp>
      <p:sp>
        <p:nvSpPr>
          <p:cNvPr id="936" name="Google Shape;936;p63"/>
          <p:cNvSpPr txBox="1"/>
          <p:nvPr/>
        </p:nvSpPr>
        <p:spPr>
          <a:xfrm>
            <a:off x="814600" y="4073450"/>
            <a:ext cx="1368900" cy="1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AppInstanceIdentifier</a:t>
            </a:r>
            <a:endParaRPr sz="900"/>
          </a:p>
          <a:p>
            <a:pPr indent="0" lvl="0" marL="0" rtl="0" algn="l">
              <a:spcBef>
                <a:spcPts val="0"/>
              </a:spcBef>
              <a:spcAft>
                <a:spcPts val="0"/>
              </a:spcAft>
              <a:buNone/>
            </a:pPr>
            <a:r>
              <a:rPr lang="en" sz="900"/>
              <a:t>Deletion Notification</a:t>
            </a:r>
            <a:endParaRPr sz="900"/>
          </a:p>
        </p:txBody>
      </p:sp>
      <p:sp>
        <p:nvSpPr>
          <p:cNvPr id="937" name="Google Shape;937;p63"/>
          <p:cNvSpPr/>
          <p:nvPr/>
        </p:nvSpPr>
        <p:spPr>
          <a:xfrm>
            <a:off x="7986000" y="4565775"/>
            <a:ext cx="1069800" cy="459600"/>
          </a:xfrm>
          <a:prstGeom prst="roundRect">
            <a:avLst>
              <a:gd fmla="val 16667" name="adj"/>
            </a:avLst>
          </a:prstGeom>
          <a:solidFill>
            <a:srgbClr val="DD7E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Not Implemented</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b="0" l="0" r="0" t="0"/>
          <a:stretch/>
        </p:blipFill>
        <p:spPr>
          <a:xfrm>
            <a:off x="2783856" y="754803"/>
            <a:ext cx="3903290" cy="2790844"/>
          </a:xfrm>
          <a:prstGeom prst="rect">
            <a:avLst/>
          </a:prstGeom>
          <a:noFill/>
          <a:ln>
            <a:noFill/>
          </a:ln>
        </p:spPr>
      </p:pic>
      <p:sp>
        <p:nvSpPr>
          <p:cNvPr id="223" name="Google Shape;223;p28"/>
          <p:cNvSpPr/>
          <p:nvPr/>
        </p:nvSpPr>
        <p:spPr>
          <a:xfrm>
            <a:off x="59800" y="821567"/>
            <a:ext cx="2587800" cy="9477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Package mgmt</a:t>
            </a:r>
            <a:endParaRPr b="0" i="0" sz="800" u="none" cap="none" strike="noStrike">
              <a:solidFill>
                <a:srgbClr val="000000"/>
              </a:solidFill>
              <a:latin typeface="Times New Roman"/>
              <a:ea typeface="Times New Roman"/>
              <a:cs typeface="Times New Roman"/>
              <a:sym typeface="Times New Roman"/>
            </a:endParaRPr>
          </a:p>
          <a:p>
            <a:pPr indent="-279400" lvl="1" marL="6858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On boarding</a:t>
            </a:r>
            <a:endParaRPr b="0" i="0" sz="800" u="none" cap="none" strike="noStrike">
              <a:solidFill>
                <a:srgbClr val="000000"/>
              </a:solidFill>
              <a:latin typeface="Times New Roman"/>
              <a:ea typeface="Times New Roman"/>
              <a:cs typeface="Times New Roman"/>
              <a:sym typeface="Times New Roman"/>
            </a:endParaRPr>
          </a:p>
          <a:p>
            <a:pPr indent="-279400" lvl="1" marL="6858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Search, delete, enable, disable</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Life cycle mgmt</a:t>
            </a:r>
            <a:endParaRPr b="0" i="0" sz="800" u="none" cap="none" strike="noStrike">
              <a:solidFill>
                <a:srgbClr val="000000"/>
              </a:solidFill>
              <a:latin typeface="Times New Roman"/>
              <a:ea typeface="Times New Roman"/>
              <a:cs typeface="Times New Roman"/>
              <a:sym typeface="Times New Roman"/>
            </a:endParaRPr>
          </a:p>
          <a:p>
            <a:pPr indent="-279400" lvl="1" marL="6858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Instantiation</a:t>
            </a:r>
            <a:endParaRPr b="0" i="0" sz="800" u="none" cap="none" strike="noStrike">
              <a:solidFill>
                <a:srgbClr val="000000"/>
              </a:solidFill>
              <a:latin typeface="Times New Roman"/>
              <a:ea typeface="Times New Roman"/>
              <a:cs typeface="Times New Roman"/>
              <a:sym typeface="Times New Roman"/>
            </a:endParaRPr>
          </a:p>
          <a:p>
            <a:pPr indent="-279400" lvl="1" marL="6858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Termination</a:t>
            </a:r>
            <a:endParaRPr b="0" i="0" sz="800" u="none" cap="none" strike="noStrike">
              <a:solidFill>
                <a:srgbClr val="000000"/>
              </a:solidFill>
              <a:latin typeface="Times New Roman"/>
              <a:ea typeface="Times New Roman"/>
              <a:cs typeface="Times New Roman"/>
              <a:sym typeface="Times New Roman"/>
            </a:endParaRPr>
          </a:p>
          <a:p>
            <a:pPr indent="-279400" lvl="1" marL="6858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Status change</a:t>
            </a:r>
            <a:endParaRPr b="0" i="0" sz="800" u="none" cap="none" strike="noStrike">
              <a:solidFill>
                <a:srgbClr val="000000"/>
              </a:solidFill>
              <a:latin typeface="Times New Roman"/>
              <a:ea typeface="Times New Roman"/>
              <a:cs typeface="Times New Roman"/>
              <a:sym typeface="Times New Roman"/>
            </a:endParaRPr>
          </a:p>
        </p:txBody>
      </p:sp>
      <p:sp>
        <p:nvSpPr>
          <p:cNvPr id="224" name="Google Shape;224;p28"/>
          <p:cNvSpPr/>
          <p:nvPr/>
        </p:nvSpPr>
        <p:spPr>
          <a:xfrm>
            <a:off x="59800" y="650531"/>
            <a:ext cx="2587800" cy="1710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Mm1 Reference Point</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59800" y="1995599"/>
            <a:ext cx="2587800" cy="9477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Mgmt data model definition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Data model, data retrieval from MEPM</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Data model change notice to the OSS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Traffic distribution rule addition, activation or deactivation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DNS rule addition, activation, or deactivation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Fault management.</a:t>
            </a:r>
            <a:endParaRPr b="0" i="0" sz="800" u="none" cap="none" strike="noStrike">
              <a:solidFill>
                <a:srgbClr val="000000"/>
              </a:solidFill>
              <a:latin typeface="Times New Roman"/>
              <a:ea typeface="Times New Roman"/>
              <a:cs typeface="Times New Roman"/>
              <a:sym typeface="Times New Roman"/>
            </a:endParaRPr>
          </a:p>
        </p:txBody>
      </p:sp>
      <p:sp>
        <p:nvSpPr>
          <p:cNvPr id="226" name="Google Shape;226;p28"/>
          <p:cNvSpPr/>
          <p:nvPr/>
        </p:nvSpPr>
        <p:spPr>
          <a:xfrm>
            <a:off x="59800" y="1824563"/>
            <a:ext cx="2587800" cy="1710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Mm2 Reference Point</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59800" y="3182750"/>
            <a:ext cx="2587800" cy="15486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4572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Package mgmt</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package data requesting</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package change notice</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pkg on-boarding notice</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pkg retrieval</a:t>
            </a:r>
            <a:endParaRPr b="0" i="0" sz="800" u="none" cap="none" strike="noStrike">
              <a:solidFill>
                <a:srgbClr val="000000"/>
              </a:solidFill>
              <a:latin typeface="Times New Roman"/>
              <a:ea typeface="Times New Roman"/>
              <a:cs typeface="Times New Roman"/>
              <a:sym typeface="Times New Roman"/>
            </a:endParaRPr>
          </a:p>
          <a:p>
            <a:pPr indent="-279400" lvl="0" marL="4572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Life cycle mgmt (MEO-&gt;MEPM)</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instantiation and termination</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instance status change</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Status request</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Times New Roman"/>
                <a:ea typeface="Times New Roman"/>
                <a:cs typeface="Times New Roman"/>
                <a:sym typeface="Times New Roman"/>
              </a:rPr>
              <a:t>                 (MEO-&gt;MEPM)</a:t>
            </a:r>
            <a:endParaRPr b="0" i="0" sz="800" u="none" cap="none" strike="noStrike">
              <a:solidFill>
                <a:srgbClr val="000000"/>
              </a:solidFill>
              <a:latin typeface="Times New Roman"/>
              <a:ea typeface="Times New Roman"/>
              <a:cs typeface="Times New Roman"/>
              <a:sym typeface="Times New Roman"/>
            </a:endParaRPr>
          </a:p>
          <a:p>
            <a:pPr indent="-279400" lvl="1" marL="57150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App lifecycle change notice</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imes New Roman"/>
              <a:ea typeface="Times New Roman"/>
              <a:cs typeface="Times New Roman"/>
              <a:sym typeface="Times New Roman"/>
            </a:endParaRPr>
          </a:p>
        </p:txBody>
      </p:sp>
      <p:sp>
        <p:nvSpPr>
          <p:cNvPr id="228" name="Google Shape;228;p28"/>
          <p:cNvSpPr/>
          <p:nvPr/>
        </p:nvSpPr>
        <p:spPr>
          <a:xfrm>
            <a:off x="59800" y="2998000"/>
            <a:ext cx="2587800" cy="1848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Mm3 Reference Point</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7141735" y="3563139"/>
            <a:ext cx="1925100" cy="655800"/>
          </a:xfrm>
          <a:prstGeom prst="rect">
            <a:avLst/>
          </a:prstGeom>
          <a:solidFill>
            <a:srgbClr val="D9D2E9"/>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Handle device applications requests for running applications in the MEC system.</a:t>
            </a:r>
            <a:endParaRPr b="0" i="0" sz="800" u="none" cap="none" strike="noStrike">
              <a:solidFill>
                <a:srgbClr val="000000"/>
              </a:solidFill>
              <a:latin typeface="Times New Roman"/>
              <a:ea typeface="Times New Roman"/>
              <a:cs typeface="Times New Roman"/>
              <a:sym typeface="Times New Roman"/>
            </a:endParaRPr>
          </a:p>
        </p:txBody>
      </p:sp>
      <p:sp>
        <p:nvSpPr>
          <p:cNvPr id="230" name="Google Shape;230;p28"/>
          <p:cNvSpPr/>
          <p:nvPr/>
        </p:nvSpPr>
        <p:spPr>
          <a:xfrm>
            <a:off x="7141735" y="3420809"/>
            <a:ext cx="1925100" cy="1425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Mm8 Reference Point</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7147821" y="4418875"/>
            <a:ext cx="1925100" cy="671100"/>
          </a:xfrm>
          <a:prstGeom prst="rect">
            <a:avLst/>
          </a:prstGeom>
          <a:solidFill>
            <a:srgbClr val="D9D2E9"/>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Manage MEC applications requested by device application.</a:t>
            </a:r>
            <a:endParaRPr b="0" i="0" sz="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imes New Roman"/>
              <a:ea typeface="Times New Roman"/>
              <a:cs typeface="Times New Roman"/>
              <a:sym typeface="Times New Roman"/>
            </a:endParaRPr>
          </a:p>
        </p:txBody>
      </p:sp>
      <p:sp>
        <p:nvSpPr>
          <p:cNvPr id="232" name="Google Shape;232;p28"/>
          <p:cNvSpPr/>
          <p:nvPr/>
        </p:nvSpPr>
        <p:spPr>
          <a:xfrm>
            <a:off x="7147822" y="4273250"/>
            <a:ext cx="1925100" cy="1455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Mm9 Reference Point</a:t>
            </a:r>
            <a:endParaRPr b="0" i="0" sz="1200" u="none" cap="none" strike="noStrike">
              <a:solidFill>
                <a:srgbClr val="000000"/>
              </a:solidFill>
              <a:latin typeface="Arial"/>
              <a:ea typeface="Arial"/>
              <a:cs typeface="Arial"/>
              <a:sym typeface="Arial"/>
            </a:endParaRPr>
          </a:p>
        </p:txBody>
      </p:sp>
      <p:sp>
        <p:nvSpPr>
          <p:cNvPr id="233" name="Google Shape;233;p28"/>
          <p:cNvSpPr/>
          <p:nvPr/>
        </p:nvSpPr>
        <p:spPr>
          <a:xfrm>
            <a:off x="7137624" y="2716742"/>
            <a:ext cx="1925100" cy="655800"/>
          </a:xfrm>
          <a:prstGeom prst="rect">
            <a:avLst/>
          </a:prstGeom>
          <a:solidFill>
            <a:srgbClr val="D9D2E9"/>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Manage the virtualization infrastructure inside MEC host.</a:t>
            </a:r>
            <a:endParaRPr b="0" i="0" sz="800" u="none" cap="none" strike="noStrike">
              <a:solidFill>
                <a:srgbClr val="000000"/>
              </a:solidFill>
              <a:latin typeface="Times New Roman"/>
              <a:ea typeface="Times New Roman"/>
              <a:cs typeface="Times New Roman"/>
              <a:sym typeface="Times New Roman"/>
            </a:endParaRPr>
          </a:p>
        </p:txBody>
      </p:sp>
      <p:sp>
        <p:nvSpPr>
          <p:cNvPr id="234" name="Google Shape;234;p28"/>
          <p:cNvSpPr/>
          <p:nvPr/>
        </p:nvSpPr>
        <p:spPr>
          <a:xfrm>
            <a:off x="7137624" y="2574413"/>
            <a:ext cx="1925100" cy="1425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Mm7 Reference Point</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a:off x="7137625" y="1934799"/>
            <a:ext cx="1925100" cy="571500"/>
          </a:xfrm>
          <a:prstGeom prst="rect">
            <a:avLst/>
          </a:prstGeom>
          <a:solidFill>
            <a:srgbClr val="E7F1E3"/>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Manage virtualized resource to realize the application lifecycle management.</a:t>
            </a:r>
            <a:endParaRPr b="0" i="0" sz="8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Times New Roman"/>
              <a:ea typeface="Times New Roman"/>
              <a:cs typeface="Times New Roman"/>
              <a:sym typeface="Times New Roman"/>
            </a:endParaRPr>
          </a:p>
        </p:txBody>
      </p:sp>
      <p:sp>
        <p:nvSpPr>
          <p:cNvPr id="236" name="Google Shape;236;p28"/>
          <p:cNvSpPr/>
          <p:nvPr/>
        </p:nvSpPr>
        <p:spPr>
          <a:xfrm>
            <a:off x="7128074" y="1792475"/>
            <a:ext cx="1925100" cy="1425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Mm6 Reference Point</a:t>
            </a:r>
            <a:endParaRPr b="0" i="0" sz="1400" u="none" cap="none" strike="noStrike">
              <a:solidFill>
                <a:srgbClr val="000000"/>
              </a:solidFill>
              <a:latin typeface="Arial"/>
              <a:ea typeface="Arial"/>
              <a:cs typeface="Arial"/>
              <a:sym typeface="Arial"/>
            </a:endParaRPr>
          </a:p>
        </p:txBody>
      </p:sp>
      <p:sp>
        <p:nvSpPr>
          <p:cNvPr id="237" name="Google Shape;237;p28"/>
          <p:cNvSpPr/>
          <p:nvPr/>
        </p:nvSpPr>
        <p:spPr>
          <a:xfrm>
            <a:off x="7137625" y="988291"/>
            <a:ext cx="1925100" cy="728100"/>
          </a:xfrm>
          <a:prstGeom prst="rect">
            <a:avLst/>
          </a:prstGeom>
          <a:solidFill>
            <a:srgbClr val="F4D5C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Perform platform configuration</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Configuration of the application rules and requirements</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Performs application lifecycle support procedures</a:t>
            </a:r>
            <a:endParaRPr b="0" i="0" sz="800" u="none" cap="none" strike="noStrike">
              <a:solidFill>
                <a:srgbClr val="000000"/>
              </a:solidFill>
              <a:latin typeface="Times New Roman"/>
              <a:ea typeface="Times New Roman"/>
              <a:cs typeface="Times New Roman"/>
              <a:sym typeface="Times New Roman"/>
            </a:endParaRPr>
          </a:p>
        </p:txBody>
      </p:sp>
      <p:sp>
        <p:nvSpPr>
          <p:cNvPr id="238" name="Google Shape;238;p28"/>
          <p:cNvSpPr/>
          <p:nvPr/>
        </p:nvSpPr>
        <p:spPr>
          <a:xfrm>
            <a:off x="7139987" y="846202"/>
            <a:ext cx="1925100" cy="1581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Mm5 Reference Point</a:t>
            </a:r>
            <a:endParaRPr b="0" i="0" sz="1400" u="none" cap="none" strike="noStrike">
              <a:solidFill>
                <a:srgbClr val="000000"/>
              </a:solidFill>
              <a:latin typeface="Arial"/>
              <a:ea typeface="Arial"/>
              <a:cs typeface="Arial"/>
              <a:sym typeface="Arial"/>
            </a:endParaRPr>
          </a:p>
        </p:txBody>
      </p:sp>
      <p:sp>
        <p:nvSpPr>
          <p:cNvPr id="239" name="Google Shape;239;p28"/>
          <p:cNvSpPr/>
          <p:nvPr/>
        </p:nvSpPr>
        <p:spPr>
          <a:xfrm>
            <a:off x="7122723" y="142330"/>
            <a:ext cx="1925100" cy="655800"/>
          </a:xfrm>
          <a:prstGeom prst="rect">
            <a:avLst/>
          </a:prstGeom>
          <a:solidFill>
            <a:srgbClr val="E7F1E3"/>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manage virtualized resources of the MEC host, including keeping track of available resource capacity</a:t>
            </a:r>
            <a:endParaRPr b="0" i="0" sz="800" u="none" cap="none" strike="noStrike">
              <a:solidFill>
                <a:srgbClr val="000000"/>
              </a:solidFill>
              <a:latin typeface="Times New Roman"/>
              <a:ea typeface="Times New Roman"/>
              <a:cs typeface="Times New Roman"/>
              <a:sym typeface="Times New Roman"/>
            </a:endParaRPr>
          </a:p>
          <a:p>
            <a:pPr indent="-279400" lvl="0" marL="285750" marR="0" rtl="0" algn="l">
              <a:lnSpc>
                <a:spcPct val="100000"/>
              </a:lnSpc>
              <a:spcBef>
                <a:spcPts val="0"/>
              </a:spcBef>
              <a:spcAft>
                <a:spcPts val="0"/>
              </a:spcAft>
              <a:buClr>
                <a:srgbClr val="000000"/>
              </a:buClr>
              <a:buSzPts val="800"/>
              <a:buFont typeface="Times New Roman"/>
              <a:buChar char="❏"/>
            </a:pPr>
            <a:r>
              <a:rPr b="0" i="0" lang="en" sz="800" u="none" cap="none" strike="noStrike">
                <a:solidFill>
                  <a:srgbClr val="000000"/>
                </a:solidFill>
                <a:latin typeface="Times New Roman"/>
                <a:ea typeface="Times New Roman"/>
                <a:cs typeface="Times New Roman"/>
                <a:sym typeface="Times New Roman"/>
              </a:rPr>
              <a:t>manage application images.</a:t>
            </a:r>
            <a:endParaRPr b="0" i="0" sz="800" u="none" cap="none" strike="noStrike">
              <a:solidFill>
                <a:srgbClr val="000000"/>
              </a:solidFill>
              <a:latin typeface="Times New Roman"/>
              <a:ea typeface="Times New Roman"/>
              <a:cs typeface="Times New Roman"/>
              <a:sym typeface="Times New Roman"/>
            </a:endParaRPr>
          </a:p>
        </p:txBody>
      </p:sp>
      <p:sp>
        <p:nvSpPr>
          <p:cNvPr id="240" name="Google Shape;240;p28"/>
          <p:cNvSpPr/>
          <p:nvPr/>
        </p:nvSpPr>
        <p:spPr>
          <a:xfrm>
            <a:off x="7122723" y="0"/>
            <a:ext cx="1925100" cy="142500"/>
          </a:xfrm>
          <a:prstGeom prst="roundRect">
            <a:avLst>
              <a:gd fmla="val 16667" name="adj"/>
            </a:avLst>
          </a:prstGeom>
          <a:solidFill>
            <a:srgbClr val="B4A7D6"/>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Mm4 Reference Point</a:t>
            </a:r>
            <a:endParaRPr b="0" i="0" sz="1400" u="none" cap="none" strike="noStrike">
              <a:solidFill>
                <a:srgbClr val="000000"/>
              </a:solidFill>
              <a:latin typeface="Arial"/>
              <a:ea typeface="Arial"/>
              <a:cs typeface="Arial"/>
              <a:sym typeface="Arial"/>
            </a:endParaRPr>
          </a:p>
        </p:txBody>
      </p:sp>
      <p:sp>
        <p:nvSpPr>
          <p:cNvPr id="241" name="Google Shape;241;p28"/>
          <p:cNvSpPr txBox="1"/>
          <p:nvPr/>
        </p:nvSpPr>
        <p:spPr>
          <a:xfrm>
            <a:off x="3001275" y="3456586"/>
            <a:ext cx="3856800" cy="4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155CC"/>
                </a:solidFill>
                <a:latin typeface="Arial"/>
                <a:ea typeface="Arial"/>
                <a:cs typeface="Arial"/>
                <a:sym typeface="Arial"/>
              </a:rPr>
              <a:t>There are three groups of reference points defined between the system entities:</a:t>
            </a:r>
            <a:endParaRPr b="0" i="0" sz="8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155CC"/>
                </a:solidFill>
                <a:latin typeface="Arial"/>
                <a:ea typeface="Arial"/>
                <a:cs typeface="Arial"/>
                <a:sym typeface="Arial"/>
              </a:rPr>
              <a:t>• reference points regarding the MEC platform functionality (Mp);</a:t>
            </a:r>
            <a:endParaRPr b="0" i="0" sz="8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155CC"/>
                </a:solidFill>
                <a:latin typeface="Arial"/>
                <a:ea typeface="Arial"/>
                <a:cs typeface="Arial"/>
                <a:sym typeface="Arial"/>
              </a:rPr>
              <a:t>• management reference points (Mm); and</a:t>
            </a:r>
            <a:endParaRPr b="0" i="0" sz="8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155CC"/>
                </a:solidFill>
                <a:latin typeface="Arial"/>
                <a:ea typeface="Arial"/>
                <a:cs typeface="Arial"/>
                <a:sym typeface="Arial"/>
              </a:rPr>
              <a:t>• reference points connecting to external entities (Mx).</a:t>
            </a:r>
            <a:endParaRPr b="0" i="0" sz="800" u="none" cap="none" strike="noStrike">
              <a:solidFill>
                <a:srgbClr val="1155CC"/>
              </a:solidFill>
              <a:latin typeface="Arial"/>
              <a:ea typeface="Arial"/>
              <a:cs typeface="Arial"/>
              <a:sym typeface="Arial"/>
            </a:endParaRPr>
          </a:p>
        </p:txBody>
      </p:sp>
      <p:sp>
        <p:nvSpPr>
          <p:cNvPr id="242" name="Google Shape;242;p28"/>
          <p:cNvSpPr/>
          <p:nvPr/>
        </p:nvSpPr>
        <p:spPr>
          <a:xfrm>
            <a:off x="2987350" y="4257700"/>
            <a:ext cx="1629000" cy="307800"/>
          </a:xfrm>
          <a:prstGeom prst="rect">
            <a:avLst/>
          </a:prstGeom>
          <a:solidFill>
            <a:srgbClr val="FDF7E6"/>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t>ETSI Standard Available</a:t>
            </a:r>
            <a:endParaRPr sz="1000"/>
          </a:p>
        </p:txBody>
      </p:sp>
      <p:sp>
        <p:nvSpPr>
          <p:cNvPr id="243" name="Google Shape;243;p28"/>
          <p:cNvSpPr/>
          <p:nvPr/>
        </p:nvSpPr>
        <p:spPr>
          <a:xfrm>
            <a:off x="4803700" y="4257700"/>
            <a:ext cx="1629000" cy="307800"/>
          </a:xfrm>
          <a:prstGeom prst="rect">
            <a:avLst/>
          </a:prstGeom>
          <a:solidFill>
            <a:srgbClr val="D9EAD3"/>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t>VIM Specific API</a:t>
            </a:r>
            <a:endParaRPr sz="1000"/>
          </a:p>
        </p:txBody>
      </p:sp>
      <p:sp>
        <p:nvSpPr>
          <p:cNvPr id="244" name="Google Shape;244;p28"/>
          <p:cNvSpPr/>
          <p:nvPr/>
        </p:nvSpPr>
        <p:spPr>
          <a:xfrm>
            <a:off x="2987350" y="4655100"/>
            <a:ext cx="1629000" cy="412200"/>
          </a:xfrm>
          <a:prstGeom prst="rect">
            <a:avLst/>
          </a:prstGeom>
          <a:solidFill>
            <a:srgbClr val="F4D5CF"/>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t>ETSI Standard Not Available</a:t>
            </a:r>
            <a:endParaRPr sz="1000"/>
          </a:p>
        </p:txBody>
      </p:sp>
      <p:sp>
        <p:nvSpPr>
          <p:cNvPr id="245" name="Google Shape;245;p28"/>
          <p:cNvSpPr/>
          <p:nvPr/>
        </p:nvSpPr>
        <p:spPr>
          <a:xfrm>
            <a:off x="4803700" y="4655100"/>
            <a:ext cx="1629000" cy="412200"/>
          </a:xfrm>
          <a:prstGeom prst="rect">
            <a:avLst/>
          </a:prstGeom>
          <a:solidFill>
            <a:srgbClr val="D9D2E9"/>
          </a:solidFill>
          <a:ln cap="flat" cmpd="sng" w="19050">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t>Out of Scope/</a:t>
            </a:r>
            <a:endParaRPr sz="1000"/>
          </a:p>
          <a:p>
            <a:pPr indent="0" lvl="0" marL="0" marR="0" rtl="0" algn="ctr">
              <a:lnSpc>
                <a:spcPct val="100000"/>
              </a:lnSpc>
              <a:spcBef>
                <a:spcPts val="0"/>
              </a:spcBef>
              <a:spcAft>
                <a:spcPts val="0"/>
              </a:spcAft>
              <a:buNone/>
            </a:pPr>
            <a:r>
              <a:rPr lang="en" sz="1000"/>
              <a:t>Future Study</a:t>
            </a:r>
            <a:endParaRPr sz="1000"/>
          </a:p>
        </p:txBody>
      </p:sp>
      <p:sp>
        <p:nvSpPr>
          <p:cNvPr id="246" name="Google Shape;246;p28"/>
          <p:cNvSpPr txBox="1"/>
          <p:nvPr/>
        </p:nvSpPr>
        <p:spPr>
          <a:xfrm>
            <a:off x="278775" y="83625"/>
            <a:ext cx="50877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ETSI MEC API summary</a:t>
            </a:r>
            <a:endParaRPr b="1"/>
          </a:p>
        </p:txBody>
      </p:sp>
      <p:sp>
        <p:nvSpPr>
          <p:cNvPr id="247" name="Google Shape;247;p28"/>
          <p:cNvSpPr/>
          <p:nvPr/>
        </p:nvSpPr>
        <p:spPr>
          <a:xfrm>
            <a:off x="24800" y="600200"/>
            <a:ext cx="2677500" cy="4251000"/>
          </a:xfrm>
          <a:prstGeom prst="rect">
            <a:avLst/>
          </a:prstGeom>
          <a:noFill/>
          <a:ln cap="flat" cmpd="sng" w="38100">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4"/>
          <p:cNvSpPr txBox="1"/>
          <p:nvPr>
            <p:ph idx="1" type="body"/>
          </p:nvPr>
        </p:nvSpPr>
        <p:spPr>
          <a:xfrm>
            <a:off x="311700" y="464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                                                    MECM Flows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5"/>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Application Package Distribute</a:t>
            </a:r>
            <a:r>
              <a:rPr b="1" lang="en" sz="2400">
                <a:solidFill>
                  <a:srgbClr val="1155CC"/>
                </a:solidFill>
              </a:rPr>
              <a:t> Flow</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948" name="Google Shape;948;p65"/>
          <p:cNvPicPr preferRelativeResize="0"/>
          <p:nvPr/>
        </p:nvPicPr>
        <p:blipFill>
          <a:blip r:embed="rId3">
            <a:alphaModFix/>
          </a:blip>
          <a:stretch>
            <a:fillRect/>
          </a:stretch>
        </p:blipFill>
        <p:spPr>
          <a:xfrm>
            <a:off x="425000" y="967650"/>
            <a:ext cx="2654500" cy="4029951"/>
          </a:xfrm>
          <a:prstGeom prst="rect">
            <a:avLst/>
          </a:prstGeom>
          <a:noFill/>
          <a:ln>
            <a:noFill/>
          </a:ln>
        </p:spPr>
      </p:pic>
      <p:sp>
        <p:nvSpPr>
          <p:cNvPr id="949" name="Google Shape;949;p65"/>
          <p:cNvSpPr txBox="1"/>
          <p:nvPr/>
        </p:nvSpPr>
        <p:spPr>
          <a:xfrm>
            <a:off x="3676900" y="1027825"/>
            <a:ext cx="4467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1.App-class attribute from manifest file can be “container” or “vm”.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2.When app-class attribute is “container”, read  swImageDescr</a:t>
            </a:r>
            <a:endParaRPr sz="1100"/>
          </a:p>
          <a:p>
            <a:pPr indent="0" lvl="0" marL="0" rtl="0" algn="l">
              <a:spcBef>
                <a:spcPts val="0"/>
              </a:spcBef>
              <a:spcAft>
                <a:spcPts val="0"/>
              </a:spcAft>
              <a:buNone/>
            </a:pPr>
            <a:r>
              <a:rPr lang="en" sz="1100"/>
              <a:t>    i.App package may include docker image or image url.</a:t>
            </a:r>
            <a:endParaRPr sz="1100"/>
          </a:p>
          <a:p>
            <a:pPr indent="0" lvl="0" marL="0" rtl="0" algn="l">
              <a:spcBef>
                <a:spcPts val="0"/>
              </a:spcBef>
              <a:spcAft>
                <a:spcPts val="0"/>
              </a:spcAft>
              <a:buNone/>
            </a:pPr>
            <a:r>
              <a:rPr lang="en" sz="1100"/>
              <a:t>     	ii.When docker image is available in package, save &amp;   </a:t>
            </a:r>
            <a:endParaRPr sz="1100"/>
          </a:p>
          <a:p>
            <a:pPr indent="0" lvl="0" marL="0" rtl="0" algn="l">
              <a:spcBef>
                <a:spcPts val="0"/>
              </a:spcBef>
              <a:spcAft>
                <a:spcPts val="0"/>
              </a:spcAft>
              <a:buNone/>
            </a:pPr>
            <a:r>
              <a:rPr lang="en" sz="1100"/>
              <a:t>        	load docker images to mecm-repo if image does not         	 </a:t>
            </a:r>
            <a:endParaRPr sz="1100"/>
          </a:p>
          <a:p>
            <a:pPr indent="0" lvl="0" marL="0" rtl="0" algn="l">
              <a:spcBef>
                <a:spcPts val="0"/>
              </a:spcBef>
              <a:spcAft>
                <a:spcPts val="0"/>
              </a:spcAft>
              <a:buNone/>
            </a:pPr>
            <a:r>
              <a:rPr lang="en" sz="1100"/>
              <a:t>        	exist in repo.</a:t>
            </a:r>
            <a:endParaRPr sz="1100"/>
          </a:p>
          <a:p>
            <a:pPr indent="0" lvl="0" marL="0" rtl="0" algn="l">
              <a:spcBef>
                <a:spcPts val="0"/>
              </a:spcBef>
              <a:spcAft>
                <a:spcPts val="0"/>
              </a:spcAft>
              <a:buNone/>
            </a:pPr>
            <a:r>
              <a:rPr lang="en" sz="1100"/>
              <a:t>     	iii.When docker image url is available, download</a:t>
            </a:r>
            <a:endParaRPr sz="1100"/>
          </a:p>
          <a:p>
            <a:pPr indent="0" lvl="0" marL="0" rtl="0" algn="l">
              <a:spcBef>
                <a:spcPts val="0"/>
              </a:spcBef>
              <a:spcAft>
                <a:spcPts val="0"/>
              </a:spcAft>
              <a:buNone/>
            </a:pPr>
            <a:r>
              <a:rPr lang="en" sz="1100"/>
              <a:t>        	docker images from source repo using source repo</a:t>
            </a:r>
            <a:endParaRPr sz="1100"/>
          </a:p>
          <a:p>
            <a:pPr indent="0" lvl="0" marL="0" rtl="0" algn="l">
              <a:spcBef>
                <a:spcPts val="0"/>
              </a:spcBef>
              <a:spcAft>
                <a:spcPts val="0"/>
              </a:spcAft>
              <a:buNone/>
            </a:pPr>
            <a:r>
              <a:rPr lang="en" sz="1100"/>
              <a:t>        	config from inventory and upload to mecm-repo if</a:t>
            </a:r>
            <a:endParaRPr sz="1100"/>
          </a:p>
          <a:p>
            <a:pPr indent="0" lvl="0" marL="0" rtl="0" algn="l">
              <a:spcBef>
                <a:spcPts val="0"/>
              </a:spcBef>
              <a:spcAft>
                <a:spcPts val="0"/>
              </a:spcAft>
              <a:buNone/>
            </a:pPr>
            <a:r>
              <a:rPr lang="en" sz="1100"/>
              <a:t>        	image does not exist in repo.</a:t>
            </a:r>
            <a:endParaRPr sz="1100"/>
          </a:p>
          <a:p>
            <a:pPr indent="0" lvl="0" marL="0" rtl="0" algn="l">
              <a:spcBef>
                <a:spcPts val="0"/>
              </a:spcBef>
              <a:spcAft>
                <a:spcPts val="0"/>
              </a:spcAft>
              <a:buNone/>
            </a:pPr>
            <a:r>
              <a:rPr lang="en" sz="1100"/>
              <a:t>     	iv.Upload app package to applcm.</a:t>
            </a:r>
            <a:endParaRPr sz="1100"/>
          </a:p>
          <a:p>
            <a:pPr indent="0" lvl="0" marL="0" rtl="0" algn="l">
              <a:spcBef>
                <a:spcPts val="0"/>
              </a:spcBef>
              <a:spcAft>
                <a:spcPts val="0"/>
              </a:spcAft>
              <a:buNone/>
            </a:pPr>
            <a:r>
              <a:rPr lang="en" sz="1100"/>
              <a:t>     	V.Distribute application package to applcm’s(k8s-plugin)</a:t>
            </a:r>
            <a:endParaRPr sz="1100"/>
          </a:p>
          <a:p>
            <a:pPr indent="0" lvl="0" marL="0" rtl="0" algn="l">
              <a:spcBef>
                <a:spcPts val="0"/>
              </a:spcBef>
              <a:spcAft>
                <a:spcPts val="0"/>
              </a:spcAft>
              <a:buNone/>
            </a:pPr>
            <a:r>
              <a:rPr lang="en" sz="1100"/>
              <a:t>        	for the selected edge hosts.</a:t>
            </a:r>
            <a:endParaRPr sz="1100"/>
          </a:p>
          <a:p>
            <a:pPr indent="0" lvl="0" marL="0" rtl="0" algn="l">
              <a:spcBef>
                <a:spcPts val="0"/>
              </a:spcBef>
              <a:spcAft>
                <a:spcPts val="0"/>
              </a:spcAft>
              <a:buNone/>
            </a:pPr>
            <a:r>
              <a:rPr lang="en" sz="1100"/>
              <a:t>     	Vi.k8s plugin load docker images to MEC host.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3.When app-class attribute is “vm”, read  swImageDescr</a:t>
            </a:r>
            <a:endParaRPr sz="1100"/>
          </a:p>
          <a:p>
            <a:pPr indent="0" lvl="0" marL="0" rtl="0" algn="l">
              <a:spcBef>
                <a:spcPts val="0"/>
              </a:spcBef>
              <a:spcAft>
                <a:spcPts val="0"/>
              </a:spcAft>
              <a:buNone/>
            </a:pPr>
            <a:r>
              <a:rPr lang="en" sz="1100"/>
              <a:t>     	i.App package includes vm image url, points to image management.</a:t>
            </a:r>
            <a:endParaRPr sz="1100"/>
          </a:p>
          <a:p>
            <a:pPr indent="0" lvl="0" marL="0" rtl="0" algn="l">
              <a:spcBef>
                <a:spcPts val="0"/>
              </a:spcBef>
              <a:spcAft>
                <a:spcPts val="0"/>
              </a:spcAft>
              <a:buNone/>
            </a:pPr>
            <a:r>
              <a:rPr lang="en" sz="1100"/>
              <a:t>     	ii.Upload app package to applcm.</a:t>
            </a:r>
            <a:endParaRPr sz="1100"/>
          </a:p>
          <a:p>
            <a:pPr indent="0" lvl="0" marL="0" rtl="0" algn="l">
              <a:spcBef>
                <a:spcPts val="0"/>
              </a:spcBef>
              <a:spcAft>
                <a:spcPts val="0"/>
              </a:spcAft>
              <a:buNone/>
            </a:pPr>
            <a:r>
              <a:rPr lang="en" sz="1100"/>
              <a:t>     	iii.Distribute application package to applcm’s(os-plugin)</a:t>
            </a:r>
            <a:endParaRPr sz="1100"/>
          </a:p>
          <a:p>
            <a:pPr indent="0" lvl="0" marL="0" rtl="0" algn="l">
              <a:spcBef>
                <a:spcPts val="0"/>
              </a:spcBef>
              <a:spcAft>
                <a:spcPts val="0"/>
              </a:spcAft>
              <a:buNone/>
            </a:pPr>
            <a:r>
              <a:rPr lang="en" sz="1100"/>
              <a:t>        	for the selected edge hosts.</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Autonomous Edges</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955" name="Google Shape;955;p66"/>
          <p:cNvPicPr preferRelativeResize="0"/>
          <p:nvPr/>
        </p:nvPicPr>
        <p:blipFill rotWithShape="1">
          <a:blip r:embed="rId3">
            <a:alphaModFix/>
          </a:blip>
          <a:srcRect b="0" l="35885" r="0" t="0"/>
          <a:stretch/>
        </p:blipFill>
        <p:spPr>
          <a:xfrm>
            <a:off x="311699" y="897775"/>
            <a:ext cx="5227225" cy="412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Autonomous Edges</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961" name="Google Shape;961;p67"/>
          <p:cNvPicPr preferRelativeResize="0"/>
          <p:nvPr/>
        </p:nvPicPr>
        <p:blipFill>
          <a:blip r:embed="rId3">
            <a:alphaModFix/>
          </a:blip>
          <a:stretch>
            <a:fillRect/>
          </a:stretch>
        </p:blipFill>
        <p:spPr>
          <a:xfrm>
            <a:off x="158875" y="1183550"/>
            <a:ext cx="7153275" cy="3743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Autonomous Edges</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967" name="Google Shape;967;p68"/>
          <p:cNvPicPr preferRelativeResize="0"/>
          <p:nvPr/>
        </p:nvPicPr>
        <p:blipFill>
          <a:blip r:embed="rId3">
            <a:alphaModFix/>
          </a:blip>
          <a:stretch>
            <a:fillRect/>
          </a:stretch>
        </p:blipFill>
        <p:spPr>
          <a:xfrm>
            <a:off x="405675" y="956225"/>
            <a:ext cx="5591175" cy="411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center</a:t>
            </a:r>
            <a:endParaRPr/>
          </a:p>
        </p:txBody>
      </p:sp>
      <p:sp>
        <p:nvSpPr>
          <p:cNvPr id="973" name="Google Shape;973;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9" name="Google Shape;979;p70"/>
          <p:cNvSpPr txBox="1"/>
          <p:nvPr>
            <p:ph idx="1" type="body"/>
          </p:nvPr>
        </p:nvSpPr>
        <p:spPr>
          <a:xfrm>
            <a:off x="4943825" y="1152475"/>
            <a:ext cx="388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0" name="Google Shape;980;p70"/>
          <p:cNvPicPr preferRelativeResize="0"/>
          <p:nvPr/>
        </p:nvPicPr>
        <p:blipFill>
          <a:blip r:embed="rId3">
            <a:alphaModFix/>
          </a:blip>
          <a:stretch>
            <a:fillRect/>
          </a:stretch>
        </p:blipFill>
        <p:spPr>
          <a:xfrm>
            <a:off x="270372" y="1444625"/>
            <a:ext cx="4639027" cy="260945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6" name="Google Shape;98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VM based application support</a:t>
            </a:r>
            <a:endParaRPr/>
          </a:p>
          <a:p>
            <a:pPr indent="0" lvl="0" marL="0" rtl="0" algn="l">
              <a:spcBef>
                <a:spcPts val="1200"/>
              </a:spcBef>
              <a:spcAft>
                <a:spcPts val="0"/>
              </a:spcAft>
              <a:buNone/>
            </a:pPr>
            <a:r>
              <a:rPr lang="en"/>
              <a:t>Edge Autonomous</a:t>
            </a:r>
            <a:endParaRPr/>
          </a:p>
          <a:p>
            <a:pPr indent="0" lvl="0" marL="0" rtl="0" algn="l">
              <a:spcBef>
                <a:spcPts val="1200"/>
              </a:spcBef>
              <a:spcAft>
                <a:spcPts val="1200"/>
              </a:spcAft>
              <a:buNone/>
            </a:pPr>
            <a:r>
              <a:rPr lang="en"/>
              <a:t>Service Comb</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2"/>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400">
                <a:solidFill>
                  <a:srgbClr val="1155CC"/>
                </a:solidFill>
              </a:rPr>
              <a:t>Application Instance Terminate Flow</a:t>
            </a:r>
            <a:r>
              <a:rPr b="1" lang="en" sz="2400">
                <a:solidFill>
                  <a:srgbClr val="1155CC"/>
                </a:solidFill>
              </a:rPr>
              <a:t>: TODO</a:t>
            </a:r>
            <a:endParaRPr b="1" sz="2400">
              <a:solidFill>
                <a:srgbClr val="1155CC"/>
              </a:solidFill>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pic>
        <p:nvPicPr>
          <p:cNvPr id="992" name="Google Shape;992;p72"/>
          <p:cNvPicPr preferRelativeResize="0"/>
          <p:nvPr/>
        </p:nvPicPr>
        <p:blipFill rotWithShape="1">
          <a:blip r:embed="rId3">
            <a:alphaModFix/>
          </a:blip>
          <a:srcRect b="0" l="0" r="0" t="9657"/>
          <a:stretch/>
        </p:blipFill>
        <p:spPr>
          <a:xfrm>
            <a:off x="311700" y="673675"/>
            <a:ext cx="8081125" cy="4404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200"/>
              <a:t>MECM Component Design &amp; Architecture</a:t>
            </a:r>
            <a:endParaRPr sz="4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nvSpPr>
        <p:spPr>
          <a:xfrm>
            <a:off x="76200" y="0"/>
            <a:ext cx="8533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1155CC"/>
                </a:solidFill>
              </a:rPr>
              <a:t>Design Considerations/ Requirement</a:t>
            </a:r>
            <a:endParaRPr b="1" sz="2400">
              <a:solidFill>
                <a:srgbClr val="1155CC"/>
              </a:solidFill>
            </a:endParaRPr>
          </a:p>
        </p:txBody>
      </p:sp>
      <p:sp>
        <p:nvSpPr>
          <p:cNvPr id="258" name="Google Shape;258;p30"/>
          <p:cNvSpPr txBox="1"/>
          <p:nvPr/>
        </p:nvSpPr>
        <p:spPr>
          <a:xfrm>
            <a:off x="0" y="501300"/>
            <a:ext cx="9144000" cy="4617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AutoNum type="arabicPeriod"/>
            </a:pPr>
            <a:r>
              <a:rPr lang="en" sz="1200"/>
              <a:t>Lower Footprint &amp; network bandwidth availability on Edge (Resource constrained environment with limited </a:t>
            </a:r>
            <a:r>
              <a:rPr lang="en" sz="1200"/>
              <a:t>bandwidth</a:t>
            </a:r>
            <a:r>
              <a:rPr lang="en" sz="1200"/>
              <a:t> connectivity)</a:t>
            </a:r>
            <a:endParaRPr sz="1200"/>
          </a:p>
          <a:p>
            <a:pPr indent="-304800" lvl="1" marL="914400" rtl="0" algn="l">
              <a:spcBef>
                <a:spcPts val="0"/>
              </a:spcBef>
              <a:spcAft>
                <a:spcPts val="0"/>
              </a:spcAft>
              <a:buSzPts val="1200"/>
              <a:buAutoNum type="alphaLcPeriod"/>
            </a:pPr>
            <a:r>
              <a:rPr lang="en" sz="1200"/>
              <a:t>Use Language like GOLANG</a:t>
            </a:r>
            <a:endParaRPr sz="1200"/>
          </a:p>
          <a:p>
            <a:pPr indent="-304800" lvl="1" marL="914400" rtl="0" algn="l">
              <a:spcBef>
                <a:spcPts val="0"/>
              </a:spcBef>
              <a:spcAft>
                <a:spcPts val="0"/>
              </a:spcAft>
              <a:buSzPts val="1200"/>
              <a:buAutoNum type="alphaLcPeriod"/>
            </a:pPr>
            <a:r>
              <a:rPr lang="en" sz="1200"/>
              <a:t>Use Protocol like GRPC</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Unstable connection between center &amp; edge</a:t>
            </a:r>
            <a:endParaRPr sz="1200"/>
          </a:p>
          <a:p>
            <a:pPr indent="-304800" lvl="1" marL="914400" rtl="0" algn="l">
              <a:spcBef>
                <a:spcPts val="0"/>
              </a:spcBef>
              <a:spcAft>
                <a:spcPts val="0"/>
              </a:spcAft>
              <a:buSzPts val="1200"/>
              <a:buAutoNum type="alphaLcPeriod"/>
            </a:pPr>
            <a:r>
              <a:rPr lang="en" sz="1200"/>
              <a:t>Autonomous Edges with Synchronization to Center when needed.</a:t>
            </a:r>
            <a:endParaRPr sz="1200"/>
          </a:p>
          <a:p>
            <a:pPr indent="-304800" lvl="1" marL="914400" rtl="0" algn="l">
              <a:spcBef>
                <a:spcPts val="0"/>
              </a:spcBef>
              <a:spcAft>
                <a:spcPts val="0"/>
              </a:spcAft>
              <a:buSzPts val="1200"/>
              <a:buAutoNum type="alphaLcPeriod"/>
            </a:pPr>
            <a:r>
              <a:rPr lang="en" sz="1200"/>
              <a:t>Portal dedicated for Edge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Ease of supporting new Infrastructures</a:t>
            </a:r>
            <a:endParaRPr sz="1200"/>
          </a:p>
          <a:p>
            <a:pPr indent="-304800" lvl="1" marL="914400" rtl="0" algn="l">
              <a:spcBef>
                <a:spcPts val="0"/>
              </a:spcBef>
              <a:spcAft>
                <a:spcPts val="0"/>
              </a:spcAft>
              <a:buSzPts val="1200"/>
              <a:buAutoNum type="alphaLcPeriod"/>
            </a:pPr>
            <a:r>
              <a:rPr lang="en" sz="1200"/>
              <a:t>Plugin based architecture for Plug &amp; Play of Infra’s.</a:t>
            </a:r>
            <a:endParaRPr sz="1200"/>
          </a:p>
          <a:p>
            <a:pPr indent="-304800" lvl="1" marL="914400" rtl="0" algn="l">
              <a:spcBef>
                <a:spcPts val="0"/>
              </a:spcBef>
              <a:spcAft>
                <a:spcPts val="0"/>
              </a:spcAft>
              <a:buSzPts val="1200"/>
              <a:buAutoNum type="alphaLcPeriod"/>
            </a:pPr>
            <a:r>
              <a:rPr lang="en" sz="1200"/>
              <a:t>MECM to be agnostic of Infrastructure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Runtime onboarding of Edges (support to add new edges in runtime)</a:t>
            </a:r>
            <a:endParaRPr sz="1200"/>
          </a:p>
          <a:p>
            <a:pPr indent="-304800" lvl="1" marL="914400" rtl="0" algn="l">
              <a:spcBef>
                <a:spcPts val="0"/>
              </a:spcBef>
              <a:spcAft>
                <a:spcPts val="0"/>
              </a:spcAft>
              <a:buSzPts val="1200"/>
              <a:buAutoNum type="alphaLcPeriod"/>
            </a:pPr>
            <a:r>
              <a:rPr lang="en" sz="1200"/>
              <a:t>Runtime Edge Registration and support</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Support for Flexible Deployments (1 MEPM - 1 Edge, 1 MEPM - Multi Edge, AIO, MUNO etc.)</a:t>
            </a:r>
            <a:endParaRPr sz="1200"/>
          </a:p>
          <a:p>
            <a:pPr indent="-304800" lvl="1" marL="914400" rtl="0" algn="l">
              <a:spcBef>
                <a:spcPts val="0"/>
              </a:spcBef>
              <a:spcAft>
                <a:spcPts val="0"/>
              </a:spcAft>
              <a:buSzPts val="1200"/>
              <a:buAutoNum type="alphaLcPeriod"/>
            </a:pPr>
            <a:r>
              <a:rPr lang="en" sz="1200"/>
              <a:t>Loosely coupled (modular/</a:t>
            </a:r>
            <a:r>
              <a:rPr lang="en" sz="1200">
                <a:solidFill>
                  <a:srgbClr val="FF0000"/>
                </a:solidFill>
              </a:rPr>
              <a:t>Microservice</a:t>
            </a:r>
            <a:r>
              <a:rPr lang="en" sz="1200"/>
              <a:t> based) architecture with Edge &amp; MEPM registration mechanism.</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Start with minimal requirement and support for Easy extensibility (addition of Placement, closed loop etc.)</a:t>
            </a:r>
            <a:endParaRPr sz="1200"/>
          </a:p>
          <a:p>
            <a:pPr indent="-304800" lvl="1" marL="914400" rtl="0" algn="l">
              <a:spcBef>
                <a:spcPts val="0"/>
              </a:spcBef>
              <a:spcAft>
                <a:spcPts val="0"/>
              </a:spcAft>
              <a:buSzPts val="1200"/>
              <a:buAutoNum type="alphaLcPeriod"/>
            </a:pPr>
            <a:r>
              <a:rPr lang="en" sz="1200">
                <a:solidFill>
                  <a:schemeClr val="dk1"/>
                </a:solidFill>
              </a:rPr>
              <a:t>Loosely coupled (modular/</a:t>
            </a:r>
            <a:r>
              <a:rPr lang="en" sz="1200">
                <a:solidFill>
                  <a:srgbClr val="FF0000"/>
                </a:solidFill>
              </a:rPr>
              <a:t>Microservice</a:t>
            </a:r>
            <a:r>
              <a:rPr lang="en" sz="1200">
                <a:solidFill>
                  <a:schemeClr val="dk1"/>
                </a:solidFill>
              </a:rPr>
              <a:t> based) architecture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Security</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HTTPS, Other security considerations</a:t>
            </a:r>
            <a:endParaRPr sz="1200">
              <a:solidFill>
                <a:schemeClr val="dk1"/>
              </a:solidFill>
            </a:endParaRPr>
          </a:p>
        </p:txBody>
      </p:sp>
      <p:sp>
        <p:nvSpPr>
          <p:cNvPr id="259" name="Google Shape;259;p30"/>
          <p:cNvSpPr txBox="1"/>
          <p:nvPr/>
        </p:nvSpPr>
        <p:spPr>
          <a:xfrm>
            <a:off x="5614500" y="4560275"/>
            <a:ext cx="341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HQ Requirement</a:t>
            </a:r>
            <a:r>
              <a:rPr lang="en"/>
              <a:t>: Don’t use kubernetes as a basis for MECM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5479450" y="570725"/>
            <a:ext cx="3735900" cy="483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800"/>
              </a:spcBef>
              <a:spcAft>
                <a:spcPts val="0"/>
              </a:spcAft>
              <a:buNone/>
            </a:pPr>
            <a:r>
              <a:rPr b="1" lang="en" sz="1200">
                <a:solidFill>
                  <a:srgbClr val="1155CC"/>
                </a:solidFill>
              </a:rPr>
              <a:t>Application Package Manager:</a:t>
            </a:r>
            <a:r>
              <a:rPr b="1" lang="en" sz="1200">
                <a:solidFill>
                  <a:schemeClr val="dk1"/>
                </a:solidFill>
              </a:rPr>
              <a:t> </a:t>
            </a:r>
            <a:r>
              <a:rPr lang="en" sz="800">
                <a:solidFill>
                  <a:schemeClr val="dk1"/>
                </a:solidFill>
              </a:rPr>
              <a:t>Application Package Manager(APM) enables edgegallery to distribute/on-board applications packages to edge repositories by downloading application packages from appstore.</a:t>
            </a:r>
            <a:endParaRPr sz="800">
              <a:solidFill>
                <a:schemeClr val="dk1"/>
              </a:solidFill>
            </a:endParaRPr>
          </a:p>
          <a:p>
            <a:pPr indent="0" lvl="0" marL="0" rtl="0" algn="l">
              <a:lnSpc>
                <a:spcPct val="100000"/>
              </a:lnSpc>
              <a:spcBef>
                <a:spcPts val="1800"/>
              </a:spcBef>
              <a:spcAft>
                <a:spcPts val="0"/>
              </a:spcAft>
              <a:buNone/>
            </a:pPr>
            <a:r>
              <a:rPr b="1" lang="en" sz="1200">
                <a:solidFill>
                  <a:srgbClr val="1155CC"/>
                </a:solidFill>
              </a:rPr>
              <a:t>Application Orchestrator:</a:t>
            </a:r>
            <a:r>
              <a:rPr b="1" lang="en" sz="1200">
                <a:solidFill>
                  <a:schemeClr val="dk1"/>
                </a:solidFill>
              </a:rPr>
              <a:t> </a:t>
            </a:r>
            <a:r>
              <a:rPr lang="en" sz="800">
                <a:solidFill>
                  <a:schemeClr val="dk1"/>
                </a:solidFill>
              </a:rPr>
              <a:t>Application Orchestrator(APPO) is mainly responsible for MEC application orchestration by requesting for life cycle management of MEC application on the edge host by executing specified workflow while maintaining the life cycle state. Orchestration workflows are modeled using Camunda modeler tool and workflows are executed by camunda engine.</a:t>
            </a:r>
            <a:endParaRPr sz="800">
              <a:solidFill>
                <a:schemeClr val="dk1"/>
              </a:solidFill>
            </a:endParaRPr>
          </a:p>
          <a:p>
            <a:pPr indent="0" lvl="0" marL="0" rtl="0" algn="l">
              <a:lnSpc>
                <a:spcPct val="100000"/>
              </a:lnSpc>
              <a:spcBef>
                <a:spcPts val="1800"/>
              </a:spcBef>
              <a:spcAft>
                <a:spcPts val="0"/>
              </a:spcAft>
              <a:buNone/>
            </a:pPr>
            <a:r>
              <a:rPr b="1" lang="en" sz="1200">
                <a:solidFill>
                  <a:srgbClr val="1155CC"/>
                </a:solidFill>
              </a:rPr>
              <a:t>Inventory :</a:t>
            </a:r>
            <a:r>
              <a:rPr b="1" lang="en" sz="1200">
                <a:solidFill>
                  <a:schemeClr val="dk1"/>
                </a:solidFill>
              </a:rPr>
              <a:t> </a:t>
            </a:r>
            <a:r>
              <a:rPr lang="en" sz="800">
                <a:solidFill>
                  <a:schemeClr val="dk1"/>
                </a:solidFill>
              </a:rPr>
              <a:t>Inventory provides real time view of deployed applications on the edge hosts and applications configurations. Inventory is also used for external system registrations.</a:t>
            </a:r>
            <a:endParaRPr sz="800">
              <a:solidFill>
                <a:schemeClr val="dk1"/>
              </a:solidFill>
            </a:endParaRPr>
          </a:p>
          <a:p>
            <a:pPr indent="0" lvl="0" marL="0" rtl="0" algn="l">
              <a:lnSpc>
                <a:spcPct val="100000"/>
              </a:lnSpc>
              <a:spcBef>
                <a:spcPts val="1800"/>
              </a:spcBef>
              <a:spcAft>
                <a:spcPts val="0"/>
              </a:spcAft>
              <a:buNone/>
            </a:pPr>
            <a:r>
              <a:rPr b="1" lang="en" sz="1200">
                <a:solidFill>
                  <a:srgbClr val="1155CC"/>
                </a:solidFill>
              </a:rPr>
              <a:t>LCM Controller :</a:t>
            </a:r>
            <a:r>
              <a:rPr b="1" lang="en" sz="1200">
                <a:solidFill>
                  <a:schemeClr val="dk1"/>
                </a:solidFill>
              </a:rPr>
              <a:t> </a:t>
            </a:r>
            <a:r>
              <a:rPr lang="en" sz="800">
                <a:solidFill>
                  <a:schemeClr val="dk1"/>
                </a:solidFill>
              </a:rPr>
              <a:t>LCM Controller is responsible MEC application life cycle management operations by sending requests to appropriate pluggable plugin adapters based on the infrastructure.</a:t>
            </a:r>
            <a:endParaRPr sz="800">
              <a:solidFill>
                <a:schemeClr val="dk1"/>
              </a:solidFill>
            </a:endParaRPr>
          </a:p>
          <a:p>
            <a:pPr indent="0" lvl="0" marL="0" rtl="0" algn="l">
              <a:lnSpc>
                <a:spcPct val="100000"/>
              </a:lnSpc>
              <a:spcBef>
                <a:spcPts val="1800"/>
              </a:spcBef>
              <a:spcAft>
                <a:spcPts val="0"/>
              </a:spcAft>
              <a:buNone/>
            </a:pPr>
            <a:r>
              <a:rPr b="1" lang="en" sz="1200">
                <a:solidFill>
                  <a:srgbClr val="1155CC"/>
                </a:solidFill>
              </a:rPr>
              <a:t>K8s Plugin: </a:t>
            </a:r>
            <a:r>
              <a:rPr lang="en" sz="800">
                <a:solidFill>
                  <a:schemeClr val="dk1"/>
                </a:solidFill>
              </a:rPr>
              <a:t>K8s Plugin is responsible for MEC application life cycle management operations on kubernetes infrastructure. K8s plugin use helm client to perform application life cycle management operations.</a:t>
            </a:r>
            <a:endParaRPr sz="800">
              <a:solidFill>
                <a:schemeClr val="dk1"/>
              </a:solidFill>
            </a:endParaRPr>
          </a:p>
          <a:p>
            <a:pPr indent="0" lvl="0" marL="0" rtl="0" algn="l">
              <a:lnSpc>
                <a:spcPct val="100000"/>
              </a:lnSpc>
              <a:spcBef>
                <a:spcPts val="1800"/>
              </a:spcBef>
              <a:spcAft>
                <a:spcPts val="0"/>
              </a:spcAft>
              <a:buNone/>
            </a:pPr>
            <a:r>
              <a:rPr b="1" lang="en" sz="1200">
                <a:solidFill>
                  <a:srgbClr val="1155CC"/>
                </a:solidFill>
              </a:rPr>
              <a:t>OS Plugin :</a:t>
            </a:r>
            <a:r>
              <a:rPr b="1" lang="en" sz="1200">
                <a:solidFill>
                  <a:schemeClr val="dk1"/>
                </a:solidFill>
              </a:rPr>
              <a:t> </a:t>
            </a:r>
            <a:r>
              <a:rPr lang="en" sz="800">
                <a:solidFill>
                  <a:schemeClr val="dk1"/>
                </a:solidFill>
              </a:rPr>
              <a:t>OS Plugin is responsible for VM based MEC application life cycle management operations on the VM. OS plugin use openstack to perform application life cycle management operations.</a:t>
            </a:r>
            <a:endParaRPr sz="800">
              <a:solidFill>
                <a:schemeClr val="dk1"/>
              </a:solidFill>
            </a:endParaRPr>
          </a:p>
          <a:p>
            <a:pPr indent="0" lvl="0" marL="0" rtl="0" algn="l">
              <a:lnSpc>
                <a:spcPct val="100000"/>
              </a:lnSpc>
              <a:spcBef>
                <a:spcPts val="1800"/>
              </a:spcBef>
              <a:spcAft>
                <a:spcPts val="400"/>
              </a:spcAft>
              <a:buNone/>
            </a:pPr>
            <a:r>
              <a:t/>
            </a:r>
            <a:endParaRPr b="1" sz="1200">
              <a:solidFill>
                <a:schemeClr val="dk1"/>
              </a:solidFill>
            </a:endParaRPr>
          </a:p>
        </p:txBody>
      </p:sp>
      <p:pic>
        <p:nvPicPr>
          <p:cNvPr id="265" name="Google Shape;265;p31"/>
          <p:cNvPicPr preferRelativeResize="0"/>
          <p:nvPr/>
        </p:nvPicPr>
        <p:blipFill>
          <a:blip r:embed="rId3">
            <a:alphaModFix/>
          </a:blip>
          <a:stretch>
            <a:fillRect/>
          </a:stretch>
        </p:blipFill>
        <p:spPr>
          <a:xfrm>
            <a:off x="63211" y="684950"/>
            <a:ext cx="5416248" cy="3046631"/>
          </a:xfrm>
          <a:prstGeom prst="rect">
            <a:avLst/>
          </a:prstGeom>
          <a:noFill/>
          <a:ln>
            <a:noFill/>
          </a:ln>
        </p:spPr>
      </p:pic>
      <p:sp>
        <p:nvSpPr>
          <p:cNvPr id="266" name="Google Shape;266;p31"/>
          <p:cNvSpPr txBox="1"/>
          <p:nvPr/>
        </p:nvSpPr>
        <p:spPr>
          <a:xfrm>
            <a:off x="32475" y="3703817"/>
            <a:ext cx="53472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rgbClr val="1155CC"/>
                </a:solidFill>
              </a:rPr>
              <a:t>App Rule Manager:</a:t>
            </a:r>
            <a:r>
              <a:rPr b="1" lang="en" sz="1200">
                <a:solidFill>
                  <a:schemeClr val="dk1"/>
                </a:solidFill>
              </a:rPr>
              <a:t> </a:t>
            </a:r>
            <a:r>
              <a:rPr lang="en" sz="800">
                <a:solidFill>
                  <a:schemeClr val="dk1"/>
                </a:solidFill>
              </a:rPr>
              <a:t>APP Rule Manager is responsible for configuring application rules by sending application rule configurations to MEP. Application rule configurations includes the traffic rules and DNS to be configured.</a:t>
            </a:r>
            <a:endParaRPr sz="800">
              <a:solidFill>
                <a:schemeClr val="dk1"/>
              </a:solidFill>
            </a:endParaRPr>
          </a:p>
          <a:p>
            <a:pPr indent="0" lvl="0" marL="0" rtl="0" algn="l">
              <a:lnSpc>
                <a:spcPct val="115000"/>
              </a:lnSpc>
              <a:spcBef>
                <a:spcPts val="1800"/>
              </a:spcBef>
              <a:spcAft>
                <a:spcPts val="400"/>
              </a:spcAft>
              <a:buNone/>
            </a:pPr>
            <a:r>
              <a:rPr b="1" lang="en" sz="1200">
                <a:solidFill>
                  <a:srgbClr val="1155CC"/>
                </a:solidFill>
              </a:rPr>
              <a:t>Resource Controller: </a:t>
            </a:r>
            <a:r>
              <a:rPr lang="en" sz="800">
                <a:solidFill>
                  <a:schemeClr val="dk1"/>
                </a:solidFill>
              </a:rPr>
              <a:t>Resource Controller performs LCM operations on resources such as flavour, network, virtual machine etc…</a:t>
            </a:r>
            <a:endParaRPr sz="1500"/>
          </a:p>
        </p:txBody>
      </p:sp>
      <p:sp>
        <p:nvSpPr>
          <p:cNvPr id="267" name="Google Shape;267;p31"/>
          <p:cNvSpPr txBox="1"/>
          <p:nvPr/>
        </p:nvSpPr>
        <p:spPr>
          <a:xfrm>
            <a:off x="25975" y="25975"/>
            <a:ext cx="520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MECM </a:t>
            </a:r>
            <a:r>
              <a:rPr b="1" lang="en" sz="2400">
                <a:solidFill>
                  <a:srgbClr val="1155CC"/>
                </a:solidFill>
              </a:rPr>
              <a:t>Architecture</a:t>
            </a:r>
            <a:endParaRPr b="1" sz="2400">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nvSpPr>
        <p:spPr>
          <a:xfrm>
            <a:off x="0" y="0"/>
            <a:ext cx="64878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EdgeGallery Architecture Mapping with ETSI MEC (Management Part)</a:t>
            </a:r>
            <a:endParaRPr b="1"/>
          </a:p>
        </p:txBody>
      </p:sp>
      <p:sp>
        <p:nvSpPr>
          <p:cNvPr id="273" name="Google Shape;273;p32"/>
          <p:cNvSpPr/>
          <p:nvPr/>
        </p:nvSpPr>
        <p:spPr>
          <a:xfrm>
            <a:off x="4265332" y="1038233"/>
            <a:ext cx="993300" cy="1939500"/>
          </a:xfrm>
          <a:prstGeom prst="rect">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2"/>
          <p:cNvGrpSpPr/>
          <p:nvPr/>
        </p:nvGrpSpPr>
        <p:grpSpPr>
          <a:xfrm>
            <a:off x="-4989675" y="49796"/>
            <a:ext cx="4081193" cy="4331407"/>
            <a:chOff x="0" y="1345500"/>
            <a:chExt cx="3694725" cy="2530175"/>
          </a:xfrm>
        </p:grpSpPr>
        <p:pic>
          <p:nvPicPr>
            <p:cNvPr id="275" name="Google Shape;275;p32"/>
            <p:cNvPicPr preferRelativeResize="0"/>
            <p:nvPr/>
          </p:nvPicPr>
          <p:blipFill>
            <a:blip r:embed="rId3">
              <a:alphaModFix/>
            </a:blip>
            <a:stretch>
              <a:fillRect/>
            </a:stretch>
          </p:blipFill>
          <p:spPr>
            <a:xfrm>
              <a:off x="0" y="1345500"/>
              <a:ext cx="3694725" cy="2479890"/>
            </a:xfrm>
            <a:prstGeom prst="rect">
              <a:avLst/>
            </a:prstGeom>
            <a:noFill/>
            <a:ln>
              <a:noFill/>
            </a:ln>
          </p:spPr>
        </p:pic>
        <p:sp>
          <p:nvSpPr>
            <p:cNvPr id="276" name="Google Shape;276;p32"/>
            <p:cNvSpPr/>
            <p:nvPr/>
          </p:nvSpPr>
          <p:spPr>
            <a:xfrm>
              <a:off x="47847" y="2344475"/>
              <a:ext cx="2356500" cy="153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2"/>
          <p:cNvSpPr/>
          <p:nvPr/>
        </p:nvSpPr>
        <p:spPr>
          <a:xfrm>
            <a:off x="4331542" y="2215796"/>
            <a:ext cx="861000" cy="6237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100" strike="noStrike">
                <a:latin typeface="Arial"/>
                <a:ea typeface="Arial"/>
                <a:cs typeface="Arial"/>
                <a:sym typeface="Arial"/>
              </a:rPr>
              <a:t>Infra Manager</a:t>
            </a:r>
            <a:endParaRPr b="0" sz="1100" strike="noStrike">
              <a:latin typeface="Arial"/>
              <a:ea typeface="Arial"/>
              <a:cs typeface="Arial"/>
              <a:sym typeface="Arial"/>
            </a:endParaRPr>
          </a:p>
        </p:txBody>
      </p:sp>
      <p:sp>
        <p:nvSpPr>
          <p:cNvPr id="278" name="Google Shape;278;p32"/>
          <p:cNvSpPr/>
          <p:nvPr/>
        </p:nvSpPr>
        <p:spPr>
          <a:xfrm>
            <a:off x="4331542" y="1488478"/>
            <a:ext cx="861000" cy="554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100" strike="noStrike">
                <a:latin typeface="Arial"/>
                <a:ea typeface="Arial"/>
                <a:cs typeface="Arial"/>
                <a:sym typeface="Arial"/>
              </a:rPr>
              <a:t>Platform Manager</a:t>
            </a:r>
            <a:endParaRPr b="0" sz="1100" strike="noStrike">
              <a:latin typeface="Arial"/>
              <a:ea typeface="Arial"/>
              <a:cs typeface="Arial"/>
              <a:sym typeface="Arial"/>
            </a:endParaRPr>
          </a:p>
        </p:txBody>
      </p:sp>
      <p:sp>
        <p:nvSpPr>
          <p:cNvPr id="279" name="Google Shape;279;p32"/>
          <p:cNvSpPr/>
          <p:nvPr/>
        </p:nvSpPr>
        <p:spPr>
          <a:xfrm>
            <a:off x="5335161" y="1696283"/>
            <a:ext cx="2714400" cy="623700"/>
          </a:xfrm>
          <a:prstGeom prst="rect">
            <a:avLst/>
          </a:prstGeom>
          <a:solidFill>
            <a:srgbClr val="C9DAF8"/>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1500"/>
              <a:t>Inventory</a:t>
            </a:r>
            <a:endParaRPr sz="1500"/>
          </a:p>
        </p:txBody>
      </p:sp>
      <p:sp>
        <p:nvSpPr>
          <p:cNvPr id="280" name="Google Shape;280;p32"/>
          <p:cNvSpPr/>
          <p:nvPr/>
        </p:nvSpPr>
        <p:spPr>
          <a:xfrm>
            <a:off x="5335161" y="1038233"/>
            <a:ext cx="1348200" cy="554400"/>
          </a:xfrm>
          <a:prstGeom prst="rect">
            <a:avLst/>
          </a:prstGeom>
          <a:solidFill>
            <a:srgbClr val="C9DAF8"/>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500" strike="noStrike">
                <a:latin typeface="Arial"/>
                <a:ea typeface="Arial"/>
                <a:cs typeface="Arial"/>
                <a:sym typeface="Arial"/>
              </a:rPr>
              <a:t>AppO</a:t>
            </a:r>
            <a:endParaRPr b="0" sz="1500" strike="noStrike">
              <a:latin typeface="Arial"/>
              <a:ea typeface="Arial"/>
              <a:cs typeface="Arial"/>
              <a:sym typeface="Arial"/>
            </a:endParaRPr>
          </a:p>
        </p:txBody>
      </p:sp>
      <p:sp>
        <p:nvSpPr>
          <p:cNvPr id="281" name="Google Shape;281;p32"/>
          <p:cNvSpPr/>
          <p:nvPr/>
        </p:nvSpPr>
        <p:spPr>
          <a:xfrm>
            <a:off x="6791800" y="1038233"/>
            <a:ext cx="1258200" cy="554400"/>
          </a:xfrm>
          <a:prstGeom prst="rect">
            <a:avLst/>
          </a:prstGeom>
          <a:solidFill>
            <a:srgbClr val="C9DAF8"/>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1500"/>
              <a:t>APM</a:t>
            </a:r>
            <a:endParaRPr sz="1500"/>
          </a:p>
        </p:txBody>
      </p:sp>
      <p:sp>
        <p:nvSpPr>
          <p:cNvPr id="282" name="Google Shape;282;p32"/>
          <p:cNvSpPr/>
          <p:nvPr/>
        </p:nvSpPr>
        <p:spPr>
          <a:xfrm>
            <a:off x="5335161" y="2423601"/>
            <a:ext cx="1324500" cy="554400"/>
          </a:xfrm>
          <a:prstGeom prst="rect">
            <a:avLst/>
          </a:prstGeom>
          <a:solidFill>
            <a:srgbClr val="EEEEEE"/>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200" strike="noStrike">
                <a:latin typeface="Arial"/>
                <a:ea typeface="Arial"/>
                <a:cs typeface="Arial"/>
                <a:sym typeface="Arial"/>
              </a:rPr>
              <a:t>Placement</a:t>
            </a:r>
            <a:endParaRPr b="0" sz="1200" strike="noStrike">
              <a:latin typeface="Arial"/>
              <a:ea typeface="Arial"/>
              <a:cs typeface="Arial"/>
              <a:sym typeface="Arial"/>
            </a:endParaRPr>
          </a:p>
        </p:txBody>
      </p:sp>
      <p:sp>
        <p:nvSpPr>
          <p:cNvPr id="283" name="Google Shape;283;p32"/>
          <p:cNvSpPr/>
          <p:nvPr/>
        </p:nvSpPr>
        <p:spPr>
          <a:xfrm>
            <a:off x="8116018" y="1038233"/>
            <a:ext cx="993300" cy="1939500"/>
          </a:xfrm>
          <a:prstGeom prst="rect">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nvSpPr>
        <p:spPr>
          <a:xfrm rot="1354">
            <a:off x="8281599" y="1008825"/>
            <a:ext cx="761700" cy="375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 sz="1050" strike="noStrike">
                <a:latin typeface="Arial"/>
                <a:ea typeface="Arial"/>
                <a:cs typeface="Arial"/>
                <a:sym typeface="Arial"/>
              </a:rPr>
              <a:t>Common Services</a:t>
            </a:r>
            <a:endParaRPr b="0" sz="1050" strike="noStrike">
              <a:latin typeface="Arial"/>
              <a:ea typeface="Arial"/>
              <a:cs typeface="Arial"/>
              <a:sym typeface="Arial"/>
            </a:endParaRPr>
          </a:p>
        </p:txBody>
      </p:sp>
      <p:sp>
        <p:nvSpPr>
          <p:cNvPr id="285" name="Google Shape;285;p32"/>
          <p:cNvSpPr/>
          <p:nvPr/>
        </p:nvSpPr>
        <p:spPr>
          <a:xfrm>
            <a:off x="8182229" y="1973357"/>
            <a:ext cx="861000" cy="4155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100" strike="noStrike">
                <a:latin typeface="Arial"/>
                <a:ea typeface="Arial"/>
                <a:cs typeface="Arial"/>
                <a:sym typeface="Arial"/>
              </a:rPr>
              <a:t>Logging</a:t>
            </a:r>
            <a:endParaRPr b="0" sz="1100" strike="noStrike">
              <a:latin typeface="Arial"/>
              <a:ea typeface="Arial"/>
              <a:cs typeface="Arial"/>
              <a:sym typeface="Arial"/>
            </a:endParaRPr>
          </a:p>
        </p:txBody>
      </p:sp>
      <p:sp>
        <p:nvSpPr>
          <p:cNvPr id="286" name="Google Shape;286;p32"/>
          <p:cNvSpPr/>
          <p:nvPr/>
        </p:nvSpPr>
        <p:spPr>
          <a:xfrm>
            <a:off x="8182229" y="1488478"/>
            <a:ext cx="861000" cy="3810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100" strike="noStrike">
                <a:latin typeface="Arial"/>
                <a:ea typeface="Arial"/>
                <a:cs typeface="Arial"/>
                <a:sym typeface="Arial"/>
              </a:rPr>
              <a:t>Security Services</a:t>
            </a:r>
            <a:endParaRPr b="0" sz="1100" strike="noStrike">
              <a:latin typeface="Arial"/>
              <a:ea typeface="Arial"/>
              <a:cs typeface="Arial"/>
              <a:sym typeface="Arial"/>
            </a:endParaRPr>
          </a:p>
        </p:txBody>
      </p:sp>
      <p:sp>
        <p:nvSpPr>
          <p:cNvPr id="287" name="Google Shape;287;p32"/>
          <p:cNvSpPr/>
          <p:nvPr/>
        </p:nvSpPr>
        <p:spPr>
          <a:xfrm>
            <a:off x="6791800" y="2423601"/>
            <a:ext cx="1258200" cy="554400"/>
          </a:xfrm>
          <a:prstGeom prst="rect">
            <a:avLst/>
          </a:prstGeom>
          <a:solidFill>
            <a:srgbClr val="EEEEEE"/>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300" strike="noStrike">
                <a:latin typeface="Arial"/>
                <a:ea typeface="Arial"/>
                <a:cs typeface="Arial"/>
                <a:sym typeface="Arial"/>
              </a:rPr>
              <a:t>Policy</a:t>
            </a:r>
            <a:endParaRPr b="0" sz="1300" strike="noStrike">
              <a:latin typeface="Arial"/>
              <a:ea typeface="Arial"/>
              <a:cs typeface="Arial"/>
              <a:sym typeface="Arial"/>
            </a:endParaRPr>
          </a:p>
        </p:txBody>
      </p:sp>
      <p:sp>
        <p:nvSpPr>
          <p:cNvPr id="288" name="Google Shape;288;p32"/>
          <p:cNvSpPr/>
          <p:nvPr/>
        </p:nvSpPr>
        <p:spPr>
          <a:xfrm>
            <a:off x="8182229" y="2492870"/>
            <a:ext cx="861000" cy="4155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100" strike="noStrike">
                <a:latin typeface="Arial"/>
                <a:ea typeface="Arial"/>
                <a:cs typeface="Arial"/>
                <a:sym typeface="Arial"/>
              </a:rPr>
              <a:t>DB etc.</a:t>
            </a:r>
            <a:endParaRPr b="0" sz="1100" strike="noStrike">
              <a:latin typeface="Arial"/>
              <a:ea typeface="Arial"/>
              <a:cs typeface="Arial"/>
              <a:sym typeface="Arial"/>
            </a:endParaRPr>
          </a:p>
        </p:txBody>
      </p:sp>
      <p:sp>
        <p:nvSpPr>
          <p:cNvPr id="289" name="Google Shape;289;p32"/>
          <p:cNvSpPr/>
          <p:nvPr/>
        </p:nvSpPr>
        <p:spPr>
          <a:xfrm>
            <a:off x="4805473" y="4636102"/>
            <a:ext cx="3840300" cy="346200"/>
          </a:xfrm>
          <a:prstGeom prst="rect">
            <a:avLst/>
          </a:prstGeom>
          <a:no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a:t>K8s/Future VIM</a:t>
            </a:r>
            <a:endParaRPr/>
          </a:p>
        </p:txBody>
      </p:sp>
      <p:sp>
        <p:nvSpPr>
          <p:cNvPr id="290" name="Google Shape;290;p32"/>
          <p:cNvSpPr/>
          <p:nvPr/>
        </p:nvSpPr>
        <p:spPr>
          <a:xfrm>
            <a:off x="6016673" y="4415470"/>
            <a:ext cx="160200" cy="196500"/>
          </a:xfrm>
          <a:prstGeom prst="up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6626273" y="2946397"/>
            <a:ext cx="160200" cy="196500"/>
          </a:xfrm>
          <a:prstGeom prst="up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txBox="1"/>
          <p:nvPr/>
        </p:nvSpPr>
        <p:spPr>
          <a:xfrm rot="1032">
            <a:off x="4298500" y="904859"/>
            <a:ext cx="999600" cy="375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latin typeface="Arial"/>
              <a:ea typeface="Arial"/>
              <a:cs typeface="Arial"/>
              <a:sym typeface="Arial"/>
            </a:endParaRPr>
          </a:p>
          <a:p>
            <a:pPr indent="0" lvl="0" marL="0" marR="0" rtl="0" algn="l">
              <a:spcBef>
                <a:spcPts val="0"/>
              </a:spcBef>
              <a:spcAft>
                <a:spcPts val="0"/>
              </a:spcAft>
              <a:buNone/>
            </a:pPr>
            <a:r>
              <a:rPr b="0" lang="en" sz="1050" strike="noStrike">
                <a:latin typeface="Arial"/>
                <a:ea typeface="Arial"/>
                <a:cs typeface="Arial"/>
                <a:sym typeface="Arial"/>
              </a:rPr>
              <a:t>Management</a:t>
            </a:r>
            <a:endParaRPr b="0" sz="1050" strike="noStrike">
              <a:latin typeface="Arial"/>
              <a:ea typeface="Arial"/>
              <a:cs typeface="Arial"/>
              <a:sym typeface="Arial"/>
            </a:endParaRPr>
          </a:p>
        </p:txBody>
      </p:sp>
      <p:cxnSp>
        <p:nvCxnSpPr>
          <p:cNvPr id="293" name="Google Shape;293;p32"/>
          <p:cNvCxnSpPr/>
          <p:nvPr/>
        </p:nvCxnSpPr>
        <p:spPr>
          <a:xfrm rot="10800000">
            <a:off x="4182456" y="334650"/>
            <a:ext cx="42000" cy="47949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32"/>
          <p:cNvSpPr/>
          <p:nvPr/>
        </p:nvSpPr>
        <p:spPr>
          <a:xfrm>
            <a:off x="696500" y="436225"/>
            <a:ext cx="3097500" cy="38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OSS</a:t>
            </a:r>
            <a:endParaRPr/>
          </a:p>
        </p:txBody>
      </p:sp>
      <p:sp>
        <p:nvSpPr>
          <p:cNvPr id="295" name="Google Shape;295;p32"/>
          <p:cNvSpPr/>
          <p:nvPr/>
        </p:nvSpPr>
        <p:spPr>
          <a:xfrm>
            <a:off x="1435400" y="1571625"/>
            <a:ext cx="2358600" cy="833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MEO</a:t>
            </a:r>
            <a:endParaRPr/>
          </a:p>
        </p:txBody>
      </p:sp>
      <p:sp>
        <p:nvSpPr>
          <p:cNvPr id="296" name="Google Shape;296;p32"/>
          <p:cNvSpPr/>
          <p:nvPr/>
        </p:nvSpPr>
        <p:spPr>
          <a:xfrm>
            <a:off x="696400" y="3244025"/>
            <a:ext cx="3097500" cy="91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MEPM</a:t>
            </a:r>
            <a:endParaRPr/>
          </a:p>
        </p:txBody>
      </p:sp>
      <p:sp>
        <p:nvSpPr>
          <p:cNvPr id="297" name="Google Shape;297;p32"/>
          <p:cNvSpPr/>
          <p:nvPr/>
        </p:nvSpPr>
        <p:spPr>
          <a:xfrm>
            <a:off x="767550" y="3671550"/>
            <a:ext cx="861000" cy="46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APPLCM</a:t>
            </a:r>
            <a:endParaRPr sz="1200"/>
          </a:p>
        </p:txBody>
      </p:sp>
      <p:sp>
        <p:nvSpPr>
          <p:cNvPr id="298" name="Google Shape;298;p32"/>
          <p:cNvSpPr/>
          <p:nvPr/>
        </p:nvSpPr>
        <p:spPr>
          <a:xfrm>
            <a:off x="1814650" y="3671550"/>
            <a:ext cx="861000" cy="46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Rules Mgmt</a:t>
            </a:r>
            <a:endParaRPr sz="1200"/>
          </a:p>
        </p:txBody>
      </p:sp>
      <p:sp>
        <p:nvSpPr>
          <p:cNvPr id="299" name="Google Shape;299;p32"/>
          <p:cNvSpPr/>
          <p:nvPr/>
        </p:nvSpPr>
        <p:spPr>
          <a:xfrm>
            <a:off x="2819613" y="3671550"/>
            <a:ext cx="861000" cy="46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Element Mgmt</a:t>
            </a:r>
            <a:endParaRPr sz="1200"/>
          </a:p>
        </p:txBody>
      </p:sp>
      <p:sp>
        <p:nvSpPr>
          <p:cNvPr id="300" name="Google Shape;300;p32"/>
          <p:cNvSpPr/>
          <p:nvPr/>
        </p:nvSpPr>
        <p:spPr>
          <a:xfrm>
            <a:off x="696500" y="4603925"/>
            <a:ext cx="3097500" cy="38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VIM</a:t>
            </a:r>
            <a:endParaRPr/>
          </a:p>
        </p:txBody>
      </p:sp>
      <p:cxnSp>
        <p:nvCxnSpPr>
          <p:cNvPr id="301" name="Google Shape;301;p32"/>
          <p:cNvCxnSpPr>
            <a:endCxn id="295" idx="0"/>
          </p:cNvCxnSpPr>
          <p:nvPr/>
        </p:nvCxnSpPr>
        <p:spPr>
          <a:xfrm>
            <a:off x="2614400" y="847425"/>
            <a:ext cx="300" cy="7242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2"/>
          <p:cNvCxnSpPr/>
          <p:nvPr/>
        </p:nvCxnSpPr>
        <p:spPr>
          <a:xfrm>
            <a:off x="1049575" y="834575"/>
            <a:ext cx="12900" cy="24114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2"/>
          <p:cNvCxnSpPr>
            <a:stCxn id="295" idx="2"/>
          </p:cNvCxnSpPr>
          <p:nvPr/>
        </p:nvCxnSpPr>
        <p:spPr>
          <a:xfrm flipH="1">
            <a:off x="2614400" y="2404725"/>
            <a:ext cx="300" cy="8157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2"/>
          <p:cNvCxnSpPr>
            <a:stCxn id="298" idx="2"/>
            <a:endCxn id="300" idx="0"/>
          </p:cNvCxnSpPr>
          <p:nvPr/>
        </p:nvCxnSpPr>
        <p:spPr>
          <a:xfrm>
            <a:off x="2245150" y="4133250"/>
            <a:ext cx="0" cy="4707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2"/>
          <p:cNvSpPr/>
          <p:nvPr/>
        </p:nvSpPr>
        <p:spPr>
          <a:xfrm>
            <a:off x="4265325" y="3180625"/>
            <a:ext cx="4807200" cy="1196100"/>
          </a:xfrm>
          <a:prstGeom prst="rect">
            <a:avLst/>
          </a:prstGeom>
          <a:solidFill>
            <a:srgbClr val="EEEEEE"/>
          </a:solidFill>
          <a:ln cap="flat" cmpd="sng" w="9525">
            <a:solidFill>
              <a:srgbClr val="EEEEEE"/>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 sz="1500" strike="noStrike">
                <a:latin typeface="Arial"/>
                <a:ea typeface="Arial"/>
                <a:cs typeface="Arial"/>
                <a:sym typeface="Arial"/>
              </a:rPr>
              <a:t> </a:t>
            </a:r>
            <a:endParaRPr b="0" sz="1500" strike="noStrike">
              <a:latin typeface="Arial"/>
              <a:ea typeface="Arial"/>
              <a:cs typeface="Arial"/>
              <a:sym typeface="Arial"/>
            </a:endParaRPr>
          </a:p>
        </p:txBody>
      </p:sp>
      <p:sp>
        <p:nvSpPr>
          <p:cNvPr id="306" name="Google Shape;306;p32"/>
          <p:cNvSpPr txBox="1"/>
          <p:nvPr/>
        </p:nvSpPr>
        <p:spPr>
          <a:xfrm>
            <a:off x="6262113" y="3143033"/>
            <a:ext cx="993300" cy="2769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 sz="1100" strike="noStrike">
                <a:latin typeface="Arial"/>
                <a:ea typeface="Arial"/>
                <a:cs typeface="Arial"/>
                <a:sym typeface="Arial"/>
              </a:rPr>
              <a:t>MEPM </a:t>
            </a:r>
            <a:endParaRPr b="0" sz="1100" strike="noStrike">
              <a:latin typeface="Arial"/>
              <a:ea typeface="Arial"/>
              <a:cs typeface="Arial"/>
              <a:sym typeface="Arial"/>
            </a:endParaRPr>
          </a:p>
        </p:txBody>
      </p:sp>
      <p:sp>
        <p:nvSpPr>
          <p:cNvPr id="307" name="Google Shape;307;p32"/>
          <p:cNvSpPr/>
          <p:nvPr/>
        </p:nvSpPr>
        <p:spPr>
          <a:xfrm>
            <a:off x="5810775" y="3372850"/>
            <a:ext cx="1009500" cy="1003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sz="1050"/>
          </a:p>
          <a:p>
            <a:pPr indent="0" lvl="0" marL="0" marR="0" rtl="0" algn="ctr">
              <a:lnSpc>
                <a:spcPct val="100000"/>
              </a:lnSpc>
              <a:spcBef>
                <a:spcPts val="0"/>
              </a:spcBef>
              <a:spcAft>
                <a:spcPts val="0"/>
              </a:spcAft>
              <a:buNone/>
            </a:pPr>
            <a:r>
              <a:t/>
            </a:r>
            <a:endParaRPr sz="1050"/>
          </a:p>
          <a:p>
            <a:pPr indent="0" lvl="0" marL="0" marR="0" rtl="0" algn="ctr">
              <a:lnSpc>
                <a:spcPct val="100000"/>
              </a:lnSpc>
              <a:spcBef>
                <a:spcPts val="0"/>
              </a:spcBef>
              <a:spcAft>
                <a:spcPts val="0"/>
              </a:spcAft>
              <a:buNone/>
            </a:pPr>
            <a:r>
              <a:rPr lang="en" sz="1050"/>
              <a:t>AppRules</a:t>
            </a:r>
            <a:endParaRPr b="0" sz="1050" strike="noStrike">
              <a:latin typeface="Arial"/>
              <a:ea typeface="Arial"/>
              <a:cs typeface="Arial"/>
              <a:sym typeface="Arial"/>
            </a:endParaRPr>
          </a:p>
        </p:txBody>
      </p:sp>
      <p:sp>
        <p:nvSpPr>
          <p:cNvPr id="308" name="Google Shape;308;p32"/>
          <p:cNvSpPr/>
          <p:nvPr/>
        </p:nvSpPr>
        <p:spPr>
          <a:xfrm>
            <a:off x="4308200" y="3372845"/>
            <a:ext cx="1450800" cy="1003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 sz="1050" strike="noStrike">
                <a:latin typeface="Arial"/>
                <a:ea typeface="Arial"/>
                <a:cs typeface="Arial"/>
                <a:sym typeface="Arial"/>
              </a:rPr>
              <a:t>AppLCM</a:t>
            </a:r>
            <a:endParaRPr b="0" sz="1050" strike="noStrike">
              <a:latin typeface="Arial"/>
              <a:ea typeface="Arial"/>
              <a:cs typeface="Arial"/>
              <a:sym typeface="Arial"/>
            </a:endParaRPr>
          </a:p>
        </p:txBody>
      </p:sp>
      <p:sp>
        <p:nvSpPr>
          <p:cNvPr id="309" name="Google Shape;309;p32"/>
          <p:cNvSpPr/>
          <p:nvPr/>
        </p:nvSpPr>
        <p:spPr>
          <a:xfrm>
            <a:off x="6900532" y="3372854"/>
            <a:ext cx="1009500" cy="10038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1050"/>
              <a:t>Element management</a:t>
            </a:r>
            <a:endParaRPr b="0" sz="1050" strike="noStrike">
              <a:latin typeface="Arial"/>
              <a:ea typeface="Arial"/>
              <a:cs typeface="Arial"/>
              <a:sym typeface="Arial"/>
            </a:endParaRPr>
          </a:p>
        </p:txBody>
      </p:sp>
      <p:sp>
        <p:nvSpPr>
          <p:cNvPr id="310" name="Google Shape;310;p32"/>
          <p:cNvSpPr/>
          <p:nvPr/>
        </p:nvSpPr>
        <p:spPr>
          <a:xfrm>
            <a:off x="4364917" y="3942375"/>
            <a:ext cx="440700" cy="384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750"/>
              <a:t>K8s plugin</a:t>
            </a:r>
            <a:endParaRPr b="0" sz="750" strike="noStrike">
              <a:latin typeface="Arial"/>
              <a:ea typeface="Arial"/>
              <a:cs typeface="Arial"/>
              <a:sym typeface="Arial"/>
            </a:endParaRPr>
          </a:p>
        </p:txBody>
      </p:sp>
      <p:sp>
        <p:nvSpPr>
          <p:cNvPr id="311" name="Google Shape;311;p32"/>
          <p:cNvSpPr/>
          <p:nvPr/>
        </p:nvSpPr>
        <p:spPr>
          <a:xfrm>
            <a:off x="4361825" y="3638875"/>
            <a:ext cx="1348200" cy="276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1050"/>
              <a:t>LCM Controller</a:t>
            </a:r>
            <a:endParaRPr b="0" sz="1050" strike="noStrike">
              <a:latin typeface="Arial"/>
              <a:ea typeface="Arial"/>
              <a:cs typeface="Arial"/>
              <a:sym typeface="Arial"/>
            </a:endParaRPr>
          </a:p>
        </p:txBody>
      </p:sp>
      <p:sp>
        <p:nvSpPr>
          <p:cNvPr id="312" name="Google Shape;312;p32"/>
          <p:cNvSpPr/>
          <p:nvPr/>
        </p:nvSpPr>
        <p:spPr>
          <a:xfrm>
            <a:off x="5286085" y="3942375"/>
            <a:ext cx="440700" cy="3849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650"/>
              <a:t>Future plugin</a:t>
            </a:r>
            <a:endParaRPr b="0" sz="650" strike="noStrike">
              <a:latin typeface="Arial"/>
              <a:ea typeface="Arial"/>
              <a:cs typeface="Arial"/>
              <a:sym typeface="Arial"/>
            </a:endParaRPr>
          </a:p>
        </p:txBody>
      </p:sp>
      <p:cxnSp>
        <p:nvCxnSpPr>
          <p:cNvPr id="313" name="Google Shape;313;p32"/>
          <p:cNvCxnSpPr/>
          <p:nvPr/>
        </p:nvCxnSpPr>
        <p:spPr>
          <a:xfrm flipH="1" rot="10800000">
            <a:off x="10600" y="949800"/>
            <a:ext cx="9158400" cy="38700"/>
          </a:xfrm>
          <a:prstGeom prst="straightConnector1">
            <a:avLst/>
          </a:prstGeom>
          <a:noFill/>
          <a:ln cap="flat" cmpd="sng" w="9525">
            <a:solidFill>
              <a:schemeClr val="dk2"/>
            </a:solidFill>
            <a:prstDash val="dot"/>
            <a:round/>
            <a:headEnd len="med" w="med" type="none"/>
            <a:tailEnd len="med" w="med" type="none"/>
          </a:ln>
        </p:spPr>
      </p:cxnSp>
      <p:cxnSp>
        <p:nvCxnSpPr>
          <p:cNvPr id="314" name="Google Shape;314;p32"/>
          <p:cNvCxnSpPr/>
          <p:nvPr/>
        </p:nvCxnSpPr>
        <p:spPr>
          <a:xfrm flipH="1" rot="10800000">
            <a:off x="-15053" y="3057747"/>
            <a:ext cx="9158400" cy="38700"/>
          </a:xfrm>
          <a:prstGeom prst="straightConnector1">
            <a:avLst/>
          </a:prstGeom>
          <a:noFill/>
          <a:ln cap="flat" cmpd="sng" w="9525">
            <a:solidFill>
              <a:schemeClr val="dk2"/>
            </a:solidFill>
            <a:prstDash val="dot"/>
            <a:round/>
            <a:headEnd len="med" w="med" type="none"/>
            <a:tailEnd len="med" w="med" type="none"/>
          </a:ln>
        </p:spPr>
      </p:cxnSp>
      <p:cxnSp>
        <p:nvCxnSpPr>
          <p:cNvPr id="315" name="Google Shape;315;p32"/>
          <p:cNvCxnSpPr/>
          <p:nvPr/>
        </p:nvCxnSpPr>
        <p:spPr>
          <a:xfrm flipH="1" rot="10800000">
            <a:off x="-15053" y="4505547"/>
            <a:ext cx="9158400" cy="38700"/>
          </a:xfrm>
          <a:prstGeom prst="straightConnector1">
            <a:avLst/>
          </a:prstGeom>
          <a:noFill/>
          <a:ln cap="flat" cmpd="sng" w="9525">
            <a:solidFill>
              <a:schemeClr val="dk2"/>
            </a:solidFill>
            <a:prstDash val="dot"/>
            <a:round/>
            <a:headEnd len="med" w="med" type="none"/>
            <a:tailEnd len="med" w="med" type="none"/>
          </a:ln>
        </p:spPr>
      </p:cxnSp>
      <p:sp>
        <p:nvSpPr>
          <p:cNvPr id="316" name="Google Shape;316;p32"/>
          <p:cNvSpPr/>
          <p:nvPr/>
        </p:nvSpPr>
        <p:spPr>
          <a:xfrm>
            <a:off x="7980320" y="3372854"/>
            <a:ext cx="1009500" cy="1003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sz="1050"/>
          </a:p>
          <a:p>
            <a:pPr indent="0" lvl="0" marL="0" marR="0" rtl="0" algn="ctr">
              <a:lnSpc>
                <a:spcPct val="100000"/>
              </a:lnSpc>
              <a:spcBef>
                <a:spcPts val="0"/>
              </a:spcBef>
              <a:spcAft>
                <a:spcPts val="0"/>
              </a:spcAft>
              <a:buNone/>
            </a:pPr>
            <a:r>
              <a:t/>
            </a:r>
            <a:endParaRPr sz="1050"/>
          </a:p>
          <a:p>
            <a:pPr indent="0" lvl="0" marL="0" marR="0" rtl="0" algn="ctr">
              <a:lnSpc>
                <a:spcPct val="100000"/>
              </a:lnSpc>
              <a:spcBef>
                <a:spcPts val="0"/>
              </a:spcBef>
              <a:spcAft>
                <a:spcPts val="0"/>
              </a:spcAft>
              <a:buNone/>
            </a:pPr>
            <a:r>
              <a:rPr lang="en" sz="1050"/>
              <a:t>Resource</a:t>
            </a:r>
            <a:r>
              <a:rPr lang="en" sz="1050"/>
              <a:t> controller</a:t>
            </a:r>
            <a:endParaRPr sz="1050"/>
          </a:p>
        </p:txBody>
      </p:sp>
      <p:sp>
        <p:nvSpPr>
          <p:cNvPr id="317" name="Google Shape;317;p32"/>
          <p:cNvSpPr/>
          <p:nvPr/>
        </p:nvSpPr>
        <p:spPr>
          <a:xfrm>
            <a:off x="4827230" y="3942375"/>
            <a:ext cx="440700" cy="384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 sz="750"/>
              <a:t>OS plugin</a:t>
            </a:r>
            <a:endParaRPr b="0" sz="750" strike="noStrike">
              <a:latin typeface="Arial"/>
              <a:ea typeface="Arial"/>
              <a:cs typeface="Arial"/>
              <a:sym typeface="Arial"/>
            </a:endParaRPr>
          </a:p>
        </p:txBody>
      </p:sp>
      <p:sp>
        <p:nvSpPr>
          <p:cNvPr id="318" name="Google Shape;318;p32"/>
          <p:cNvSpPr/>
          <p:nvPr/>
        </p:nvSpPr>
        <p:spPr>
          <a:xfrm>
            <a:off x="4234050" y="990350"/>
            <a:ext cx="1064100" cy="2067300"/>
          </a:xfrm>
          <a:prstGeom prst="rect">
            <a:avLst/>
          </a:prstGeom>
          <a:noFill/>
          <a:ln cap="flat" cmpd="sng" w="9525">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8044050" y="990350"/>
            <a:ext cx="1064100" cy="2067300"/>
          </a:xfrm>
          <a:prstGeom prst="rect">
            <a:avLst/>
          </a:prstGeom>
          <a:noFill/>
          <a:ln cap="flat" cmpd="sng" w="9525">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nvSpPr>
        <p:spPr>
          <a:xfrm>
            <a:off x="-271550" y="1708600"/>
            <a:ext cx="1450800" cy="46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t>MM2</a:t>
            </a:r>
            <a:endParaRPr b="1" sz="900"/>
          </a:p>
          <a:p>
            <a:pPr indent="0" lvl="0" marL="0" rtl="0" algn="r">
              <a:spcBef>
                <a:spcPts val="0"/>
              </a:spcBef>
              <a:spcAft>
                <a:spcPts val="0"/>
              </a:spcAft>
              <a:buNone/>
            </a:pPr>
            <a:r>
              <a:rPr b="1" lang="en" sz="900">
                <a:solidFill>
                  <a:schemeClr val="dk1"/>
                </a:solidFill>
              </a:rPr>
              <a:t>Configuration Mgmt</a:t>
            </a:r>
            <a:endParaRPr b="1" sz="900">
              <a:solidFill>
                <a:schemeClr val="dk1"/>
              </a:solidFill>
            </a:endParaRPr>
          </a:p>
          <a:p>
            <a:pPr indent="0" lvl="0" marL="0" rtl="0" algn="r">
              <a:spcBef>
                <a:spcPts val="0"/>
              </a:spcBef>
              <a:spcAft>
                <a:spcPts val="0"/>
              </a:spcAft>
              <a:buNone/>
            </a:pPr>
            <a:r>
              <a:rPr b="1" lang="en" sz="900">
                <a:solidFill>
                  <a:srgbClr val="FF0000"/>
                </a:solidFill>
              </a:rPr>
              <a:t>Fault Mgmt</a:t>
            </a:r>
            <a:endParaRPr b="1" sz="900">
              <a:solidFill>
                <a:srgbClr val="FF0000"/>
              </a:solidFill>
            </a:endParaRPr>
          </a:p>
        </p:txBody>
      </p:sp>
      <p:sp>
        <p:nvSpPr>
          <p:cNvPr id="321" name="Google Shape;321;p32"/>
          <p:cNvSpPr txBox="1"/>
          <p:nvPr/>
        </p:nvSpPr>
        <p:spPr>
          <a:xfrm>
            <a:off x="2610957" y="984347"/>
            <a:ext cx="1348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Application LCM</a:t>
            </a:r>
            <a:endParaRPr b="1" sz="900"/>
          </a:p>
          <a:p>
            <a:pPr indent="0" lvl="0" marL="0" rtl="0" algn="l">
              <a:spcBef>
                <a:spcPts val="0"/>
              </a:spcBef>
              <a:spcAft>
                <a:spcPts val="0"/>
              </a:spcAft>
              <a:buNone/>
            </a:pPr>
            <a:r>
              <a:rPr b="1" lang="en" sz="900">
                <a:solidFill>
                  <a:schemeClr val="dk1"/>
                </a:solidFill>
              </a:rPr>
              <a:t>Application PkgM</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b="1" sz="900">
              <a:solidFill>
                <a:schemeClr val="dk1"/>
              </a:solidFill>
            </a:endParaRPr>
          </a:p>
        </p:txBody>
      </p:sp>
      <p:sp>
        <p:nvSpPr>
          <p:cNvPr id="322" name="Google Shape;322;p32"/>
          <p:cNvSpPr txBox="1"/>
          <p:nvPr/>
        </p:nvSpPr>
        <p:spPr>
          <a:xfrm>
            <a:off x="2602333" y="2576588"/>
            <a:ext cx="1348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Application LCM</a:t>
            </a:r>
            <a:endParaRPr b="1" sz="900"/>
          </a:p>
          <a:p>
            <a:pPr indent="0" lvl="0" marL="0" rtl="0" algn="l">
              <a:spcBef>
                <a:spcPts val="0"/>
              </a:spcBef>
              <a:spcAft>
                <a:spcPts val="0"/>
              </a:spcAft>
              <a:buNone/>
            </a:pPr>
            <a:r>
              <a:rPr b="1" lang="en" sz="900">
                <a:solidFill>
                  <a:schemeClr val="dk1"/>
                </a:solidFill>
              </a:rPr>
              <a:t>Application PkgM</a:t>
            </a:r>
            <a:endParaRPr b="1" sz="900">
              <a:solidFill>
                <a:schemeClr val="dk1"/>
              </a:solidFill>
            </a:endParaRPr>
          </a:p>
          <a:p>
            <a:pPr indent="0" lvl="0" marL="0" rtl="0" algn="l">
              <a:spcBef>
                <a:spcPts val="0"/>
              </a:spcBef>
              <a:spcAft>
                <a:spcPts val="0"/>
              </a:spcAft>
              <a:buNone/>
            </a:pPr>
            <a:r>
              <a:rPr b="1" lang="en" sz="900">
                <a:solidFill>
                  <a:srgbClr val="FF0000"/>
                </a:solidFill>
              </a:rPr>
              <a:t>Application Lccn</a:t>
            </a:r>
            <a:endParaRPr b="1" sz="900">
              <a:solidFill>
                <a:srgbClr val="FF0000"/>
              </a:solidFill>
            </a:endParaRPr>
          </a:p>
          <a:p>
            <a:pPr indent="0" lvl="0" marL="0" rtl="0" algn="l">
              <a:spcBef>
                <a:spcPts val="0"/>
              </a:spcBef>
              <a:spcAft>
                <a:spcPts val="0"/>
              </a:spcAft>
              <a:buNone/>
            </a:pPr>
            <a:r>
              <a:t/>
            </a:r>
            <a:endParaRPr b="1" sz="900">
              <a:solidFill>
                <a:schemeClr val="dk1"/>
              </a:solidFill>
            </a:endParaRPr>
          </a:p>
        </p:txBody>
      </p:sp>
      <p:sp>
        <p:nvSpPr>
          <p:cNvPr id="323" name="Google Shape;323;p32"/>
          <p:cNvSpPr txBox="1"/>
          <p:nvPr/>
        </p:nvSpPr>
        <p:spPr>
          <a:xfrm>
            <a:off x="535747" y="4178818"/>
            <a:ext cx="17496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chemeClr val="dk1"/>
                </a:solidFill>
              </a:rPr>
              <a:t>MM6</a:t>
            </a:r>
            <a:endParaRPr b="1" sz="900">
              <a:solidFill>
                <a:schemeClr val="dk1"/>
              </a:solidFill>
            </a:endParaRPr>
          </a:p>
          <a:p>
            <a:pPr indent="0" lvl="0" marL="0" rtl="0" algn="r">
              <a:spcBef>
                <a:spcPts val="0"/>
              </a:spcBef>
              <a:spcAft>
                <a:spcPts val="0"/>
              </a:spcAft>
              <a:buNone/>
            </a:pPr>
            <a:r>
              <a:rPr b="1" lang="en" sz="900">
                <a:solidFill>
                  <a:schemeClr val="dk1"/>
                </a:solidFill>
              </a:rPr>
              <a:t>Virtualized Resource Mgmt</a:t>
            </a:r>
            <a:endParaRPr b="1" sz="900">
              <a:solidFill>
                <a:schemeClr val="dk1"/>
              </a:solidFill>
            </a:endParaRPr>
          </a:p>
        </p:txBody>
      </p:sp>
      <p:sp>
        <p:nvSpPr>
          <p:cNvPr id="324" name="Google Shape;324;p32"/>
          <p:cNvSpPr txBox="1"/>
          <p:nvPr/>
        </p:nvSpPr>
        <p:spPr>
          <a:xfrm>
            <a:off x="2356812" y="4133544"/>
            <a:ext cx="17496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rgbClr val="9900FF"/>
                </a:solidFill>
              </a:rPr>
              <a:t>Resource Monitoring</a:t>
            </a:r>
            <a:endParaRPr b="1" sz="900">
              <a:solidFill>
                <a:srgbClr val="9900FF"/>
              </a:solidFill>
            </a:endParaRPr>
          </a:p>
          <a:p>
            <a:pPr indent="0" lvl="0" marL="0" rtl="0" algn="r">
              <a:spcBef>
                <a:spcPts val="0"/>
              </a:spcBef>
              <a:spcAft>
                <a:spcPts val="0"/>
              </a:spcAft>
              <a:buNone/>
            </a:pPr>
            <a:r>
              <a:rPr b="1" lang="en" sz="900">
                <a:solidFill>
                  <a:srgbClr val="9900FF"/>
                </a:solidFill>
              </a:rPr>
              <a:t>Image Management</a:t>
            </a:r>
            <a:endParaRPr b="1" sz="900">
              <a:solidFill>
                <a:srgbClr val="9900FF"/>
              </a:solidFill>
            </a:endParaRPr>
          </a:p>
        </p:txBody>
      </p:sp>
      <p:sp>
        <p:nvSpPr>
          <p:cNvPr id="325" name="Google Shape;325;p32"/>
          <p:cNvSpPr txBox="1"/>
          <p:nvPr/>
        </p:nvSpPr>
        <p:spPr>
          <a:xfrm>
            <a:off x="-244500" y="3294575"/>
            <a:ext cx="993300" cy="91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dk1"/>
                </a:solidFill>
              </a:rPr>
              <a:t>MM5</a:t>
            </a:r>
            <a:endParaRPr b="1" sz="800">
              <a:solidFill>
                <a:schemeClr val="dk1"/>
              </a:solidFill>
            </a:endParaRPr>
          </a:p>
          <a:p>
            <a:pPr indent="0" lvl="0" marL="0" rtl="0" algn="r">
              <a:spcBef>
                <a:spcPts val="0"/>
              </a:spcBef>
              <a:spcAft>
                <a:spcPts val="0"/>
              </a:spcAft>
              <a:buNone/>
            </a:pPr>
            <a:r>
              <a:rPr b="1" lang="en" sz="800">
                <a:solidFill>
                  <a:schemeClr val="dk1"/>
                </a:solidFill>
              </a:rPr>
              <a:t>Config Mgmt</a:t>
            </a:r>
            <a:endParaRPr b="1" sz="800">
              <a:solidFill>
                <a:schemeClr val="dk1"/>
              </a:solidFill>
            </a:endParaRPr>
          </a:p>
          <a:p>
            <a:pPr indent="0" lvl="0" marL="0" rtl="0" algn="r">
              <a:spcBef>
                <a:spcPts val="0"/>
              </a:spcBef>
              <a:spcAft>
                <a:spcPts val="0"/>
              </a:spcAft>
              <a:buNone/>
            </a:pPr>
            <a:r>
              <a:rPr b="1" lang="en" sz="800">
                <a:solidFill>
                  <a:schemeClr val="dk1"/>
                </a:solidFill>
              </a:rPr>
              <a:t>Rules Mgmt</a:t>
            </a:r>
            <a:endParaRPr b="1" sz="800">
              <a:solidFill>
                <a:schemeClr val="dk1"/>
              </a:solidFill>
            </a:endParaRPr>
          </a:p>
          <a:p>
            <a:pPr indent="0" lvl="0" marL="0" rtl="0" algn="r">
              <a:spcBef>
                <a:spcPts val="0"/>
              </a:spcBef>
              <a:spcAft>
                <a:spcPts val="0"/>
              </a:spcAft>
              <a:buNone/>
            </a:pPr>
            <a:r>
              <a:t/>
            </a:r>
            <a:endParaRPr b="1" sz="800">
              <a:solidFill>
                <a:schemeClr val="dk1"/>
              </a:solidFill>
            </a:endParaRPr>
          </a:p>
          <a:p>
            <a:pPr indent="0" lvl="0" marL="0" rtl="0" algn="r">
              <a:spcBef>
                <a:spcPts val="0"/>
              </a:spcBef>
              <a:spcAft>
                <a:spcPts val="0"/>
              </a:spcAft>
              <a:buNone/>
            </a:pPr>
            <a:r>
              <a:rPr b="1" lang="en" sz="800">
                <a:solidFill>
                  <a:schemeClr val="dk1"/>
                </a:solidFill>
              </a:rPr>
              <a:t>AppLCM Support</a:t>
            </a:r>
            <a:endParaRPr b="1" sz="800">
              <a:solidFill>
                <a:schemeClr val="dk1"/>
              </a:solidFill>
            </a:endParaRPr>
          </a:p>
          <a:p>
            <a:pPr indent="0" lvl="0" marL="0" rtl="0" algn="r">
              <a:spcBef>
                <a:spcPts val="0"/>
              </a:spcBef>
              <a:spcAft>
                <a:spcPts val="0"/>
              </a:spcAft>
              <a:buNone/>
            </a:pPr>
            <a:r>
              <a:t/>
            </a:r>
            <a:endParaRPr b="1" sz="800">
              <a:solidFill>
                <a:schemeClr val="dk1"/>
              </a:solidFill>
            </a:endParaRPr>
          </a:p>
        </p:txBody>
      </p:sp>
      <p:cxnSp>
        <p:nvCxnSpPr>
          <p:cNvPr id="326" name="Google Shape;326;p32"/>
          <p:cNvCxnSpPr>
            <a:stCxn id="325" idx="3"/>
          </p:cNvCxnSpPr>
          <p:nvPr/>
        </p:nvCxnSpPr>
        <p:spPr>
          <a:xfrm flipH="1">
            <a:off x="37800" y="3753725"/>
            <a:ext cx="711000" cy="3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2"/>
          <p:cNvCxnSpPr/>
          <p:nvPr/>
        </p:nvCxnSpPr>
        <p:spPr>
          <a:xfrm>
            <a:off x="3794000" y="1988175"/>
            <a:ext cx="600" cy="28083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328" name="Google Shape;328;p32"/>
          <p:cNvSpPr txBox="1"/>
          <p:nvPr/>
        </p:nvSpPr>
        <p:spPr>
          <a:xfrm>
            <a:off x="3602602" y="2865038"/>
            <a:ext cx="639600" cy="34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MM4</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nvSpPr>
        <p:spPr>
          <a:xfrm>
            <a:off x="25975" y="25975"/>
            <a:ext cx="520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155CC"/>
                </a:solidFill>
              </a:rPr>
              <a:t>APM Details</a:t>
            </a:r>
            <a:endParaRPr b="1" sz="2400"/>
          </a:p>
        </p:txBody>
      </p:sp>
      <p:sp>
        <p:nvSpPr>
          <p:cNvPr id="334" name="Google Shape;334;p33"/>
          <p:cNvSpPr txBox="1"/>
          <p:nvPr/>
        </p:nvSpPr>
        <p:spPr>
          <a:xfrm>
            <a:off x="150050" y="3610575"/>
            <a:ext cx="42981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AutoNum type="arabicPeriod"/>
            </a:pPr>
            <a:r>
              <a:rPr lang="en" sz="1100"/>
              <a:t>Package Synchronization</a:t>
            </a:r>
            <a:endParaRPr sz="1100"/>
          </a:p>
          <a:p>
            <a:pPr indent="-298450" lvl="1" marL="914400" rtl="0" algn="l">
              <a:spcBef>
                <a:spcPts val="0"/>
              </a:spcBef>
              <a:spcAft>
                <a:spcPts val="0"/>
              </a:spcAft>
              <a:buSzPts val="1100"/>
              <a:buAutoNum type="alphaLcPeriod"/>
            </a:pPr>
            <a:r>
              <a:rPr lang="en" sz="1100"/>
              <a:t>Get all available packages list from APP Store</a:t>
            </a:r>
            <a:endParaRPr sz="1100"/>
          </a:p>
          <a:p>
            <a:pPr indent="-298450" lvl="1" marL="914400" rtl="0" algn="l">
              <a:spcBef>
                <a:spcPts val="0"/>
              </a:spcBef>
              <a:spcAft>
                <a:spcPts val="0"/>
              </a:spcAft>
              <a:buSzPts val="1100"/>
              <a:buAutoNum type="alphaLcPeriod"/>
            </a:pPr>
            <a:r>
              <a:rPr lang="en" sz="1100"/>
              <a:t>Get package from AppStore</a:t>
            </a:r>
            <a:endParaRPr sz="1100"/>
          </a:p>
          <a:p>
            <a:pPr indent="-298450" lvl="1" marL="914400" rtl="0" algn="l">
              <a:spcBef>
                <a:spcPts val="0"/>
              </a:spcBef>
              <a:spcAft>
                <a:spcPts val="0"/>
              </a:spcAft>
              <a:buSzPts val="1100"/>
              <a:buAutoNum type="alphaLcPeriod"/>
            </a:pPr>
            <a:r>
              <a:rPr lang="en" sz="1100"/>
              <a:t>Package Validation (Security guidelines, Format)</a:t>
            </a:r>
            <a:endParaRPr sz="1100"/>
          </a:p>
          <a:p>
            <a:pPr indent="-298450" lvl="1" marL="914400" rtl="0" algn="l">
              <a:spcBef>
                <a:spcPts val="0"/>
              </a:spcBef>
              <a:spcAft>
                <a:spcPts val="0"/>
              </a:spcAft>
              <a:buSzPts val="1100"/>
              <a:buAutoNum type="alphaLcPeriod"/>
            </a:pPr>
            <a:r>
              <a:rPr lang="en" sz="1100"/>
              <a:t>Sync Docker Images from AppStore Harbor Repository to MECM Harbor Repository</a:t>
            </a:r>
            <a:endParaRPr sz="1100"/>
          </a:p>
          <a:p>
            <a:pPr indent="-298450" lvl="0" marL="457200" rtl="0" algn="l">
              <a:spcBef>
                <a:spcPts val="0"/>
              </a:spcBef>
              <a:spcAft>
                <a:spcPts val="0"/>
              </a:spcAft>
              <a:buSzPts val="1100"/>
              <a:buAutoNum type="arabicPeriod"/>
            </a:pPr>
            <a:r>
              <a:rPr lang="en" sz="1100"/>
              <a:t>Package Distribution to Desired Edge</a:t>
            </a:r>
            <a:endParaRPr sz="1100"/>
          </a:p>
          <a:p>
            <a:pPr indent="-298450" lvl="0" marL="457200" rtl="0" algn="l">
              <a:spcBef>
                <a:spcPts val="0"/>
              </a:spcBef>
              <a:spcAft>
                <a:spcPts val="0"/>
              </a:spcAft>
              <a:buClr>
                <a:srgbClr val="FF0000"/>
              </a:buClr>
              <a:buSzPts val="1100"/>
              <a:buAutoNum type="arabicPeriod"/>
            </a:pPr>
            <a:r>
              <a:rPr lang="en" sz="1100">
                <a:solidFill>
                  <a:srgbClr val="FF0000"/>
                </a:solidFill>
              </a:rPr>
              <a:t>Sync package (diff) from Edge (Autonomous Edges)</a:t>
            </a:r>
            <a:endParaRPr sz="1100">
              <a:solidFill>
                <a:srgbClr val="FF0000"/>
              </a:solidFill>
            </a:endParaRPr>
          </a:p>
        </p:txBody>
      </p:sp>
      <p:grpSp>
        <p:nvGrpSpPr>
          <p:cNvPr id="335" name="Google Shape;335;p33"/>
          <p:cNvGrpSpPr/>
          <p:nvPr/>
        </p:nvGrpSpPr>
        <p:grpSpPr>
          <a:xfrm>
            <a:off x="1981987" y="682351"/>
            <a:ext cx="7210952" cy="2928231"/>
            <a:chOff x="1217900" y="682350"/>
            <a:chExt cx="7974952" cy="2928231"/>
          </a:xfrm>
        </p:grpSpPr>
        <p:grpSp>
          <p:nvGrpSpPr>
            <p:cNvPr id="336" name="Google Shape;336;p33"/>
            <p:cNvGrpSpPr/>
            <p:nvPr/>
          </p:nvGrpSpPr>
          <p:grpSpPr>
            <a:xfrm>
              <a:off x="1217900" y="682350"/>
              <a:ext cx="6809499" cy="2341575"/>
              <a:chOff x="608300" y="834750"/>
              <a:chExt cx="6809499" cy="2341575"/>
            </a:xfrm>
          </p:grpSpPr>
          <p:pic>
            <p:nvPicPr>
              <p:cNvPr id="337" name="Google Shape;337;p33"/>
              <p:cNvPicPr preferRelativeResize="0"/>
              <p:nvPr/>
            </p:nvPicPr>
            <p:blipFill rotWithShape="1">
              <a:blip r:embed="rId3">
                <a:alphaModFix/>
              </a:blip>
              <a:srcRect b="0" l="0" r="655" t="0"/>
              <a:stretch/>
            </p:blipFill>
            <p:spPr>
              <a:xfrm>
                <a:off x="608300" y="834750"/>
                <a:ext cx="6809499" cy="2341575"/>
              </a:xfrm>
              <a:prstGeom prst="rect">
                <a:avLst/>
              </a:prstGeom>
              <a:noFill/>
              <a:ln>
                <a:noFill/>
              </a:ln>
            </p:spPr>
          </p:pic>
          <p:sp>
            <p:nvSpPr>
              <p:cNvPr id="338" name="Google Shape;338;p33"/>
              <p:cNvSpPr/>
              <p:nvPr/>
            </p:nvSpPr>
            <p:spPr>
              <a:xfrm>
                <a:off x="5785150" y="954675"/>
                <a:ext cx="1632600" cy="210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6650175" y="2000250"/>
                <a:ext cx="448200" cy="50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 name="Google Shape;340;p33"/>
            <p:cNvPicPr preferRelativeResize="0"/>
            <p:nvPr/>
          </p:nvPicPr>
          <p:blipFill>
            <a:blip r:embed="rId4">
              <a:alphaModFix/>
            </a:blip>
            <a:stretch>
              <a:fillRect/>
            </a:stretch>
          </p:blipFill>
          <p:spPr>
            <a:xfrm>
              <a:off x="7285753" y="781175"/>
              <a:ext cx="1353725" cy="705150"/>
            </a:xfrm>
            <a:prstGeom prst="rect">
              <a:avLst/>
            </a:prstGeom>
            <a:noFill/>
            <a:ln>
              <a:noFill/>
            </a:ln>
          </p:spPr>
        </p:pic>
        <p:pic>
          <p:nvPicPr>
            <p:cNvPr id="341" name="Google Shape;341;p33"/>
            <p:cNvPicPr preferRelativeResize="0"/>
            <p:nvPr/>
          </p:nvPicPr>
          <p:blipFill>
            <a:blip r:embed="rId4">
              <a:alphaModFix/>
            </a:blip>
            <a:stretch>
              <a:fillRect/>
            </a:stretch>
          </p:blipFill>
          <p:spPr>
            <a:xfrm>
              <a:off x="7361952" y="1695575"/>
              <a:ext cx="1258500" cy="655541"/>
            </a:xfrm>
            <a:prstGeom prst="rect">
              <a:avLst/>
            </a:prstGeom>
            <a:noFill/>
            <a:ln>
              <a:noFill/>
            </a:ln>
          </p:spPr>
        </p:pic>
        <p:cxnSp>
          <p:nvCxnSpPr>
            <p:cNvPr id="342" name="Google Shape;342;p33"/>
            <p:cNvCxnSpPr>
              <a:endCxn id="340" idx="1"/>
            </p:cNvCxnSpPr>
            <p:nvPr/>
          </p:nvCxnSpPr>
          <p:spPr>
            <a:xfrm flipH="1" rot="10800000">
              <a:off x="6402553" y="1133750"/>
              <a:ext cx="883200" cy="628800"/>
            </a:xfrm>
            <a:prstGeom prst="straightConnector1">
              <a:avLst/>
            </a:prstGeom>
            <a:noFill/>
            <a:ln cap="flat" cmpd="sng" w="9525">
              <a:solidFill>
                <a:srgbClr val="E69138"/>
              </a:solidFill>
              <a:prstDash val="solid"/>
              <a:round/>
              <a:headEnd len="med" w="med" type="stealth"/>
              <a:tailEnd len="med" w="med" type="triangle"/>
            </a:ln>
          </p:spPr>
        </p:cxnSp>
        <p:cxnSp>
          <p:nvCxnSpPr>
            <p:cNvPr id="343" name="Google Shape;343;p33"/>
            <p:cNvCxnSpPr>
              <a:endCxn id="341" idx="1"/>
            </p:cNvCxnSpPr>
            <p:nvPr/>
          </p:nvCxnSpPr>
          <p:spPr>
            <a:xfrm>
              <a:off x="6422052" y="1750645"/>
              <a:ext cx="939900" cy="272700"/>
            </a:xfrm>
            <a:prstGeom prst="straightConnector1">
              <a:avLst/>
            </a:prstGeom>
            <a:noFill/>
            <a:ln cap="flat" cmpd="sng" w="9525">
              <a:solidFill>
                <a:srgbClr val="E69138"/>
              </a:solidFill>
              <a:prstDash val="solid"/>
              <a:round/>
              <a:headEnd len="med" w="med" type="none"/>
              <a:tailEnd len="med" w="med" type="triangle"/>
            </a:ln>
          </p:spPr>
        </p:cxnSp>
        <p:sp>
          <p:nvSpPr>
            <p:cNvPr id="344" name="Google Shape;344;p33"/>
            <p:cNvSpPr txBox="1"/>
            <p:nvPr/>
          </p:nvSpPr>
          <p:spPr>
            <a:xfrm>
              <a:off x="7686252" y="774991"/>
              <a:ext cx="150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Appstore/Developer</a:t>
              </a:r>
              <a:endParaRPr sz="900"/>
            </a:p>
          </p:txBody>
        </p:sp>
        <p:sp>
          <p:nvSpPr>
            <p:cNvPr id="345" name="Google Shape;345;p33"/>
            <p:cNvSpPr txBox="1"/>
            <p:nvPr/>
          </p:nvSpPr>
          <p:spPr>
            <a:xfrm>
              <a:off x="7728678" y="1710584"/>
              <a:ext cx="99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MECM</a:t>
              </a:r>
              <a:endParaRPr sz="900"/>
            </a:p>
          </p:txBody>
        </p:sp>
        <p:pic>
          <p:nvPicPr>
            <p:cNvPr id="346" name="Google Shape;346;p33"/>
            <p:cNvPicPr preferRelativeResize="0"/>
            <p:nvPr/>
          </p:nvPicPr>
          <p:blipFill>
            <a:blip r:embed="rId5">
              <a:alphaModFix/>
            </a:blip>
            <a:stretch>
              <a:fillRect/>
            </a:stretch>
          </p:blipFill>
          <p:spPr>
            <a:xfrm>
              <a:off x="3136314" y="2982756"/>
              <a:ext cx="3325100" cy="627825"/>
            </a:xfrm>
            <a:prstGeom prst="rect">
              <a:avLst/>
            </a:prstGeom>
            <a:noFill/>
            <a:ln>
              <a:noFill/>
            </a:ln>
          </p:spPr>
        </p:pic>
        <p:pic>
          <p:nvPicPr>
            <p:cNvPr id="347" name="Google Shape;347;p33"/>
            <p:cNvPicPr preferRelativeResize="0"/>
            <p:nvPr/>
          </p:nvPicPr>
          <p:blipFill>
            <a:blip r:embed="rId6">
              <a:alphaModFix/>
            </a:blip>
            <a:stretch>
              <a:fillRect/>
            </a:stretch>
          </p:blipFill>
          <p:spPr>
            <a:xfrm>
              <a:off x="6461425" y="2291780"/>
              <a:ext cx="1299725" cy="681475"/>
            </a:xfrm>
            <a:prstGeom prst="rect">
              <a:avLst/>
            </a:prstGeom>
            <a:noFill/>
            <a:ln>
              <a:noFill/>
            </a:ln>
          </p:spPr>
        </p:pic>
        <p:sp>
          <p:nvSpPr>
            <p:cNvPr id="348" name="Google Shape;348;p33"/>
            <p:cNvSpPr/>
            <p:nvPr/>
          </p:nvSpPr>
          <p:spPr>
            <a:xfrm>
              <a:off x="6881375" y="2458325"/>
              <a:ext cx="818400" cy="2793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Inventory</a:t>
              </a:r>
              <a:endParaRPr b="1" sz="900"/>
            </a:p>
          </p:txBody>
        </p:sp>
        <p:sp>
          <p:nvSpPr>
            <p:cNvPr id="349" name="Google Shape;349;p33"/>
            <p:cNvSpPr/>
            <p:nvPr/>
          </p:nvSpPr>
          <p:spPr>
            <a:xfrm>
              <a:off x="4165550" y="826950"/>
              <a:ext cx="1506600" cy="1671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Portal </a:t>
              </a:r>
              <a:r>
                <a:rPr b="1" lang="en" sz="1000"/>
                <a:t>(mecm-fe)</a:t>
              </a:r>
              <a:endParaRPr b="1" sz="1000"/>
            </a:p>
          </p:txBody>
        </p:sp>
        <p:sp>
          <p:nvSpPr>
            <p:cNvPr id="350" name="Google Shape;350;p33"/>
            <p:cNvSpPr/>
            <p:nvPr/>
          </p:nvSpPr>
          <p:spPr>
            <a:xfrm>
              <a:off x="3431600" y="1455175"/>
              <a:ext cx="2860500" cy="4740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API Handler</a:t>
              </a:r>
              <a:endParaRPr b="1" sz="1100"/>
            </a:p>
          </p:txBody>
        </p:sp>
        <p:sp>
          <p:nvSpPr>
            <p:cNvPr id="351" name="Google Shape;351;p33"/>
            <p:cNvSpPr/>
            <p:nvPr/>
          </p:nvSpPr>
          <p:spPr>
            <a:xfrm>
              <a:off x="4441671" y="2126271"/>
              <a:ext cx="939900" cy="6555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DB Service</a:t>
              </a:r>
              <a:endParaRPr b="1" sz="1100"/>
            </a:p>
          </p:txBody>
        </p:sp>
        <p:sp>
          <p:nvSpPr>
            <p:cNvPr id="352" name="Google Shape;352;p33"/>
            <p:cNvSpPr/>
            <p:nvPr/>
          </p:nvSpPr>
          <p:spPr>
            <a:xfrm>
              <a:off x="3430200" y="2119325"/>
              <a:ext cx="991500" cy="6555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APM</a:t>
              </a:r>
              <a:r>
                <a:rPr b="1" lang="en" sz="1100"/>
                <a:t> service</a:t>
              </a:r>
              <a:endParaRPr b="1" sz="1100"/>
            </a:p>
          </p:txBody>
        </p:sp>
        <p:sp>
          <p:nvSpPr>
            <p:cNvPr id="353" name="Google Shape;353;p33"/>
            <p:cNvSpPr/>
            <p:nvPr/>
          </p:nvSpPr>
          <p:spPr>
            <a:xfrm>
              <a:off x="5387375" y="2126275"/>
              <a:ext cx="883200" cy="6555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Sync</a:t>
              </a:r>
              <a:r>
                <a:rPr b="1" lang="en" sz="1100"/>
                <a:t> Service</a:t>
              </a:r>
              <a:endParaRPr b="1" sz="1100"/>
            </a:p>
          </p:txBody>
        </p:sp>
        <p:sp>
          <p:nvSpPr>
            <p:cNvPr id="354" name="Google Shape;354;p33"/>
            <p:cNvSpPr/>
            <p:nvPr/>
          </p:nvSpPr>
          <p:spPr>
            <a:xfrm>
              <a:off x="1619550" y="1424425"/>
              <a:ext cx="818400" cy="4740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APM DB</a:t>
              </a:r>
              <a:endParaRPr b="1" sz="1000"/>
            </a:p>
            <a:p>
              <a:pPr indent="0" lvl="0" marL="0" rtl="0" algn="l">
                <a:spcBef>
                  <a:spcPts val="0"/>
                </a:spcBef>
                <a:spcAft>
                  <a:spcPts val="0"/>
                </a:spcAft>
                <a:buNone/>
              </a:pPr>
              <a:r>
                <a:rPr b="1" lang="en" sz="1000"/>
                <a:t>(PG DB)</a:t>
              </a:r>
              <a:endParaRPr b="1" sz="1000"/>
            </a:p>
          </p:txBody>
        </p:sp>
      </p:grpSp>
      <p:sp>
        <p:nvSpPr>
          <p:cNvPr id="355" name="Google Shape;355;p33"/>
          <p:cNvSpPr txBox="1"/>
          <p:nvPr/>
        </p:nvSpPr>
        <p:spPr>
          <a:xfrm>
            <a:off x="5473625" y="3753900"/>
            <a:ext cx="352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Developed in JAVA</a:t>
            </a:r>
            <a:endParaRPr/>
          </a:p>
          <a:p>
            <a:pPr indent="-317500" lvl="0" marL="457200" rtl="0" algn="l">
              <a:spcBef>
                <a:spcPts val="0"/>
              </a:spcBef>
              <a:spcAft>
                <a:spcPts val="0"/>
              </a:spcAft>
              <a:buClr>
                <a:schemeClr val="dk1"/>
              </a:buClr>
              <a:buSzPts val="1400"/>
              <a:buChar char="❖"/>
            </a:pPr>
            <a:r>
              <a:rPr lang="en">
                <a:solidFill>
                  <a:schemeClr val="dk1"/>
                </a:solidFill>
              </a:rPr>
              <a:t>Spring Boot Framework</a:t>
            </a:r>
            <a:endParaRPr/>
          </a:p>
          <a:p>
            <a:pPr indent="-317500" lvl="0" marL="457200" rtl="0" algn="l">
              <a:spcBef>
                <a:spcPts val="0"/>
              </a:spcBef>
              <a:spcAft>
                <a:spcPts val="0"/>
              </a:spcAft>
              <a:buSzPts val="1400"/>
              <a:buChar char="❖"/>
            </a:pPr>
            <a:r>
              <a:rPr lang="en"/>
              <a:t>Uses Docker Client</a:t>
            </a:r>
            <a:endParaRPr/>
          </a:p>
        </p:txBody>
      </p:sp>
      <p:sp>
        <p:nvSpPr>
          <p:cNvPr id="356" name="Google Shape;356;p33"/>
          <p:cNvSpPr txBox="1"/>
          <p:nvPr/>
        </p:nvSpPr>
        <p:spPr>
          <a:xfrm>
            <a:off x="4698575" y="4755975"/>
            <a:ext cx="404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Note: There will be no image sync for VM based package </a:t>
            </a:r>
            <a:endParaRPr sz="1100">
              <a:solidFill>
                <a:srgbClr val="FF0000"/>
              </a:solidFill>
            </a:endParaRPr>
          </a:p>
        </p:txBody>
      </p:sp>
      <p:pic>
        <p:nvPicPr>
          <p:cNvPr id="357" name="Google Shape;357;p33"/>
          <p:cNvPicPr preferRelativeResize="0"/>
          <p:nvPr/>
        </p:nvPicPr>
        <p:blipFill>
          <a:blip r:embed="rId7">
            <a:alphaModFix/>
          </a:blip>
          <a:stretch>
            <a:fillRect/>
          </a:stretch>
        </p:blipFill>
        <p:spPr>
          <a:xfrm>
            <a:off x="55700" y="1062971"/>
            <a:ext cx="1926275" cy="996966"/>
          </a:xfrm>
          <a:prstGeom prst="rect">
            <a:avLst/>
          </a:prstGeom>
          <a:noFill/>
          <a:ln>
            <a:noFill/>
          </a:ln>
        </p:spPr>
      </p:pic>
      <p:sp>
        <p:nvSpPr>
          <p:cNvPr id="358" name="Google Shape;358;p33"/>
          <p:cNvSpPr/>
          <p:nvPr/>
        </p:nvSpPr>
        <p:spPr>
          <a:xfrm>
            <a:off x="3516425" y="1334800"/>
            <a:ext cx="3123600" cy="1539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APM</a:t>
            </a:r>
            <a:endParaRPr b="1"/>
          </a:p>
        </p:txBody>
      </p:sp>
      <p:sp>
        <p:nvSpPr>
          <p:cNvPr id="359" name="Google Shape;359;p33"/>
          <p:cNvSpPr txBox="1"/>
          <p:nvPr/>
        </p:nvSpPr>
        <p:spPr>
          <a:xfrm>
            <a:off x="5282564" y="1033514"/>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MM1</a:t>
            </a:r>
            <a:endParaRPr sz="1100"/>
          </a:p>
        </p:txBody>
      </p:sp>
      <p:sp>
        <p:nvSpPr>
          <p:cNvPr id="360" name="Google Shape;360;p33"/>
          <p:cNvSpPr txBox="1"/>
          <p:nvPr/>
        </p:nvSpPr>
        <p:spPr>
          <a:xfrm>
            <a:off x="5227975" y="2906488"/>
            <a:ext cx="11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MM3</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